
<file path=[Content_Types].xml><?xml version="1.0" encoding="utf-8"?>
<Types xmlns="http://schemas.openxmlformats.org/package/2006/content-types">
  <Default Extension="png" ContentType="image/png"/>
  <Default Extension="jpeg" ContentType="image/jpeg"/>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 id="2147483961" r:id="rId2"/>
  </p:sldMasterIdLst>
  <p:notesMasterIdLst>
    <p:notesMasterId r:id="rId93"/>
  </p:notesMasterIdLst>
  <p:handoutMasterIdLst>
    <p:handoutMasterId r:id="rId94"/>
  </p:handoutMasterIdLst>
  <p:sldIdLst>
    <p:sldId id="260" r:id="rId3"/>
    <p:sldId id="1366" r:id="rId4"/>
    <p:sldId id="1456" r:id="rId5"/>
    <p:sldId id="1457" r:id="rId6"/>
    <p:sldId id="1434" r:id="rId7"/>
    <p:sldId id="1433" r:id="rId8"/>
    <p:sldId id="1437" r:id="rId9"/>
    <p:sldId id="1438" r:id="rId10"/>
    <p:sldId id="1439" r:id="rId11"/>
    <p:sldId id="1440" r:id="rId12"/>
    <p:sldId id="1435" r:id="rId13"/>
    <p:sldId id="1436" r:id="rId14"/>
    <p:sldId id="1441" r:id="rId15"/>
    <p:sldId id="1458" r:id="rId16"/>
    <p:sldId id="1443" r:id="rId17"/>
    <p:sldId id="1444" r:id="rId18"/>
    <p:sldId id="1445" r:id="rId19"/>
    <p:sldId id="1446" r:id="rId20"/>
    <p:sldId id="1447" r:id="rId21"/>
    <p:sldId id="1459" r:id="rId22"/>
    <p:sldId id="1448" r:id="rId23"/>
    <p:sldId id="1449" r:id="rId24"/>
    <p:sldId id="1460" r:id="rId25"/>
    <p:sldId id="1461" r:id="rId26"/>
    <p:sldId id="1462" r:id="rId27"/>
    <p:sldId id="1463" r:id="rId28"/>
    <p:sldId id="1450" r:id="rId29"/>
    <p:sldId id="1464" r:id="rId30"/>
    <p:sldId id="1465" r:id="rId31"/>
    <p:sldId id="1466" r:id="rId32"/>
    <p:sldId id="1467" r:id="rId33"/>
    <p:sldId id="1468" r:id="rId34"/>
    <p:sldId id="1451" r:id="rId35"/>
    <p:sldId id="1452" r:id="rId36"/>
    <p:sldId id="1426" r:id="rId37"/>
    <p:sldId id="1475" r:id="rId38"/>
    <p:sldId id="1469" r:id="rId39"/>
    <p:sldId id="1407" r:id="rId40"/>
    <p:sldId id="1408" r:id="rId41"/>
    <p:sldId id="1409" r:id="rId42"/>
    <p:sldId id="1410" r:id="rId43"/>
    <p:sldId id="1411" r:id="rId44"/>
    <p:sldId id="1412" r:id="rId45"/>
    <p:sldId id="1413" r:id="rId46"/>
    <p:sldId id="1414" r:id="rId47"/>
    <p:sldId id="1415" r:id="rId48"/>
    <p:sldId id="1416" r:id="rId49"/>
    <p:sldId id="1417" r:id="rId50"/>
    <p:sldId id="1418" r:id="rId51"/>
    <p:sldId id="1419" r:id="rId52"/>
    <p:sldId id="1421" r:id="rId53"/>
    <p:sldId id="1423" r:id="rId54"/>
    <p:sldId id="1425" r:id="rId55"/>
    <p:sldId id="1422" r:id="rId56"/>
    <p:sldId id="1470" r:id="rId57"/>
    <p:sldId id="1471" r:id="rId58"/>
    <p:sldId id="1472" r:id="rId59"/>
    <p:sldId id="1427" r:id="rId60"/>
    <p:sldId id="1454" r:id="rId61"/>
    <p:sldId id="1428" r:id="rId62"/>
    <p:sldId id="1430" r:id="rId63"/>
    <p:sldId id="1431" r:id="rId64"/>
    <p:sldId id="1429" r:id="rId65"/>
    <p:sldId id="1379" r:id="rId66"/>
    <p:sldId id="1455" r:id="rId67"/>
    <p:sldId id="1380" r:id="rId68"/>
    <p:sldId id="1381" r:id="rId69"/>
    <p:sldId id="1473" r:id="rId70"/>
    <p:sldId id="1474" r:id="rId71"/>
    <p:sldId id="1382" r:id="rId72"/>
    <p:sldId id="1383" r:id="rId73"/>
    <p:sldId id="1384" r:id="rId74"/>
    <p:sldId id="1385" r:id="rId75"/>
    <p:sldId id="1386" r:id="rId76"/>
    <p:sldId id="1387" r:id="rId77"/>
    <p:sldId id="1388" r:id="rId78"/>
    <p:sldId id="1389" r:id="rId79"/>
    <p:sldId id="1390" r:id="rId80"/>
    <p:sldId id="1394" r:id="rId81"/>
    <p:sldId id="1395" r:id="rId82"/>
    <p:sldId id="1396" r:id="rId83"/>
    <p:sldId id="1398" r:id="rId84"/>
    <p:sldId id="1399" r:id="rId85"/>
    <p:sldId id="1400" r:id="rId86"/>
    <p:sldId id="1401" r:id="rId87"/>
    <p:sldId id="1402" r:id="rId88"/>
    <p:sldId id="1403" r:id="rId89"/>
    <p:sldId id="1453" r:id="rId90"/>
    <p:sldId id="1404" r:id="rId91"/>
    <p:sldId id="1030" r:id="rId92"/>
  </p:sldIdLst>
  <p:sldSz cx="9144000" cy="5143500" type="screen16x9"/>
  <p:notesSz cx="6858000" cy="9144000"/>
  <p:custDataLst>
    <p:tags r:id="rId95"/>
  </p:custDataLst>
  <p:defaultTextStyle>
    <a:defPPr>
      <a:defRPr lang="fr-FR"/>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520">
          <p15:clr>
            <a:srgbClr val="A4A3A4"/>
          </p15:clr>
        </p15:guide>
        <p15:guide id="2" orient="horz" pos="2987">
          <p15:clr>
            <a:srgbClr val="A4A3A4"/>
          </p15:clr>
        </p15:guide>
        <p15:guide id="3" orient="horz" pos="970">
          <p15:clr>
            <a:srgbClr val="A4A3A4"/>
          </p15:clr>
        </p15:guide>
        <p15:guide id="4" orient="horz" pos="336">
          <p15:clr>
            <a:srgbClr val="A4A3A4"/>
          </p15:clr>
        </p15:guide>
        <p15:guide id="5" orient="horz" pos="703">
          <p15:clr>
            <a:srgbClr val="A4A3A4"/>
          </p15:clr>
        </p15:guide>
        <p15:guide id="6" pos="3037">
          <p15:clr>
            <a:srgbClr val="A4A3A4"/>
          </p15:clr>
        </p15:guide>
        <p15:guide id="7" pos="609">
          <p15:clr>
            <a:srgbClr val="A4A3A4"/>
          </p15:clr>
        </p15:guide>
        <p15:guide id="8" pos="29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386"/>
    <a:srgbClr val="FF6600"/>
    <a:srgbClr val="3C8C93"/>
    <a:srgbClr val="006699"/>
    <a:srgbClr val="00CC00"/>
    <a:srgbClr val="FF9966"/>
    <a:srgbClr val="9ED3D7"/>
    <a:srgbClr val="FFCC66"/>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74" autoAdjust="0"/>
    <p:restoredTop sz="92440" autoAdjust="0"/>
  </p:normalViewPr>
  <p:slideViewPr>
    <p:cSldViewPr snapToGrid="0">
      <p:cViewPr varScale="1">
        <p:scale>
          <a:sx n="150" d="100"/>
          <a:sy n="150" d="100"/>
        </p:scale>
        <p:origin x="438" y="114"/>
      </p:cViewPr>
      <p:guideLst>
        <p:guide orient="horz" pos="520"/>
        <p:guide orient="horz" pos="2987"/>
        <p:guide orient="horz" pos="970"/>
        <p:guide orient="horz" pos="336"/>
        <p:guide orient="horz" pos="703"/>
        <p:guide pos="3037"/>
        <p:guide pos="609"/>
        <p:guide pos="291"/>
      </p:guideLst>
    </p:cSldViewPr>
  </p:slideViewPr>
  <p:outlineViewPr>
    <p:cViewPr>
      <p:scale>
        <a:sx n="33" d="100"/>
        <a:sy n="33" d="100"/>
      </p:scale>
      <p:origin x="216" y="0"/>
    </p:cViewPr>
  </p:outlineViewPr>
  <p:notesTextViewPr>
    <p:cViewPr>
      <p:scale>
        <a:sx n="125" d="100"/>
        <a:sy n="125" d="100"/>
      </p:scale>
      <p:origin x="0" y="0"/>
    </p:cViewPr>
  </p:notesTextViewPr>
  <p:sorterViewPr>
    <p:cViewPr>
      <p:scale>
        <a:sx n="100" d="100"/>
        <a:sy n="100" d="100"/>
      </p:scale>
      <p:origin x="0" y="-11832"/>
    </p:cViewPr>
  </p:sorterViewPr>
  <p:notesViewPr>
    <p:cSldViewPr snapToGrid="0">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gs" Target="tags/tag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DFD457-AFE1-43A1-9A71-C94E1F2DB514}" type="doc">
      <dgm:prSet loTypeId="urn:microsoft.com/office/officeart/2008/layout/SquareAccentList" loCatId="list" qsTypeId="urn:microsoft.com/office/officeart/2005/8/quickstyle/simple2" qsCatId="simple" csTypeId="urn:microsoft.com/office/officeart/2005/8/colors/accent1_1" csCatId="accent1" phldr="1"/>
      <dgm:spPr/>
      <dgm:t>
        <a:bodyPr/>
        <a:lstStyle/>
        <a:p>
          <a:endParaRPr lang="zh-CN" altLang="en-US"/>
        </a:p>
      </dgm:t>
    </dgm:pt>
    <dgm:pt modelId="{69BA1F7D-E81E-4873-A158-3801DADB4E74}">
      <dgm:prSet phldrT="[文本]"/>
      <dgm:spPr/>
      <dgm:t>
        <a:bodyPr/>
        <a:lstStyle/>
        <a:p>
          <a:r>
            <a:rPr lang="zh-CN" altLang="en-US" dirty="0" smtClean="0"/>
            <a:t>项目数据维护</a:t>
          </a:r>
          <a:endParaRPr lang="zh-CN" altLang="en-US" dirty="0"/>
        </a:p>
      </dgm:t>
    </dgm:pt>
    <dgm:pt modelId="{4BFA5D3B-745A-4A49-8961-D10C4484F5AF}" type="parTrans" cxnId="{8CD0F78B-2949-4613-8EF3-1C5892646B15}">
      <dgm:prSet/>
      <dgm:spPr/>
      <dgm:t>
        <a:bodyPr/>
        <a:lstStyle/>
        <a:p>
          <a:endParaRPr lang="zh-CN" altLang="en-US"/>
        </a:p>
      </dgm:t>
    </dgm:pt>
    <dgm:pt modelId="{F2005DE6-DAF5-4866-BEE0-F8B6F46D553A}" type="sibTrans" cxnId="{8CD0F78B-2949-4613-8EF3-1C5892646B15}">
      <dgm:prSet/>
      <dgm:spPr/>
      <dgm:t>
        <a:bodyPr/>
        <a:lstStyle/>
        <a:p>
          <a:endParaRPr lang="zh-CN" altLang="en-US"/>
        </a:p>
      </dgm:t>
    </dgm:pt>
    <dgm:pt modelId="{503B6E70-90A9-41C6-8A9F-4484EC007CB6}">
      <dgm:prSet phldrT="[文本]" custT="1"/>
      <dgm:spPr/>
      <dgm:t>
        <a:bodyPr/>
        <a:lstStyle/>
        <a:p>
          <a:r>
            <a:rPr lang="zh-CN" altLang="en-US" sz="900" dirty="0" smtClean="0"/>
            <a:t>创建项目</a:t>
          </a:r>
          <a:endParaRPr lang="zh-CN" altLang="en-US" sz="900" dirty="0"/>
        </a:p>
      </dgm:t>
    </dgm:pt>
    <dgm:pt modelId="{9011F3A8-A5C5-4DC6-B53F-7A896D39B186}" type="parTrans" cxnId="{43C1C52D-EC95-4933-9B2D-B4ED5A8D16A7}">
      <dgm:prSet/>
      <dgm:spPr/>
      <dgm:t>
        <a:bodyPr/>
        <a:lstStyle/>
        <a:p>
          <a:endParaRPr lang="zh-CN" altLang="en-US"/>
        </a:p>
      </dgm:t>
    </dgm:pt>
    <dgm:pt modelId="{07EF93F2-C7B9-41F0-8C5C-0FEB940D5A1B}" type="sibTrans" cxnId="{43C1C52D-EC95-4933-9B2D-B4ED5A8D16A7}">
      <dgm:prSet/>
      <dgm:spPr/>
      <dgm:t>
        <a:bodyPr/>
        <a:lstStyle/>
        <a:p>
          <a:endParaRPr lang="zh-CN" altLang="en-US"/>
        </a:p>
      </dgm:t>
    </dgm:pt>
    <dgm:pt modelId="{F1FFFFFC-75F6-48A3-A2CB-799317CA688D}">
      <dgm:prSet phldrT="[文本]" custT="1"/>
      <dgm:spPr/>
      <dgm:t>
        <a:bodyPr/>
        <a:lstStyle/>
        <a:p>
          <a:r>
            <a:rPr lang="zh-CN" altLang="en-US" sz="900" dirty="0" smtClean="0"/>
            <a:t>组建项目成员</a:t>
          </a:r>
          <a:endParaRPr lang="zh-CN" altLang="en-US" sz="900" dirty="0"/>
        </a:p>
      </dgm:t>
    </dgm:pt>
    <dgm:pt modelId="{899F0F33-6FC3-4CC9-8BF8-DB07F11CA138}" type="parTrans" cxnId="{5F116D34-9693-44C1-980D-683264407D8B}">
      <dgm:prSet/>
      <dgm:spPr/>
      <dgm:t>
        <a:bodyPr/>
        <a:lstStyle/>
        <a:p>
          <a:endParaRPr lang="zh-CN" altLang="en-US"/>
        </a:p>
      </dgm:t>
    </dgm:pt>
    <dgm:pt modelId="{5CD7CD42-EB6D-4922-8853-982009C7CACA}" type="sibTrans" cxnId="{5F116D34-9693-44C1-980D-683264407D8B}">
      <dgm:prSet/>
      <dgm:spPr/>
      <dgm:t>
        <a:bodyPr/>
        <a:lstStyle/>
        <a:p>
          <a:endParaRPr lang="zh-CN" altLang="en-US"/>
        </a:p>
      </dgm:t>
    </dgm:pt>
    <dgm:pt modelId="{5C4964B4-77A3-4733-9506-88A1EC686C5A}">
      <dgm:prSet phldrT="[文本]" custT="1"/>
      <dgm:spPr/>
      <dgm:t>
        <a:bodyPr/>
        <a:lstStyle/>
        <a:p>
          <a:r>
            <a:rPr lang="en-US" altLang="zh-CN" sz="900" dirty="0" smtClean="0"/>
            <a:t>WBS</a:t>
          </a:r>
          <a:r>
            <a:rPr lang="zh-CN" altLang="en-US" sz="900" dirty="0" smtClean="0"/>
            <a:t>排程</a:t>
          </a:r>
          <a:endParaRPr lang="zh-CN" altLang="en-US" sz="900" dirty="0"/>
        </a:p>
      </dgm:t>
    </dgm:pt>
    <dgm:pt modelId="{CFC45763-B446-4D49-BF6C-E1DFD2E135B1}" type="parTrans" cxnId="{387AF01E-1AE8-421D-902B-67493D2C3FCC}">
      <dgm:prSet/>
      <dgm:spPr/>
      <dgm:t>
        <a:bodyPr/>
        <a:lstStyle/>
        <a:p>
          <a:endParaRPr lang="zh-CN" altLang="en-US"/>
        </a:p>
      </dgm:t>
    </dgm:pt>
    <dgm:pt modelId="{F19EC181-F781-45F4-AA17-5C95E13022B4}" type="sibTrans" cxnId="{387AF01E-1AE8-421D-902B-67493D2C3FCC}">
      <dgm:prSet/>
      <dgm:spPr/>
      <dgm:t>
        <a:bodyPr/>
        <a:lstStyle/>
        <a:p>
          <a:endParaRPr lang="zh-CN" altLang="en-US"/>
        </a:p>
      </dgm:t>
    </dgm:pt>
    <dgm:pt modelId="{C71B0AD9-4A62-43D5-9CFC-2A7A15DCEB8F}">
      <dgm:prSet phldrT="[文本]"/>
      <dgm:spPr/>
      <dgm:t>
        <a:bodyPr/>
        <a:lstStyle/>
        <a:p>
          <a:r>
            <a:rPr lang="zh-CN" altLang="en-US" dirty="0" smtClean="0"/>
            <a:t>项目任务</a:t>
          </a:r>
          <a:endParaRPr lang="zh-CN" altLang="en-US" dirty="0"/>
        </a:p>
      </dgm:t>
    </dgm:pt>
    <dgm:pt modelId="{F6FAC528-3B0F-40DF-AB8F-3A49CE3B2AC2}" type="parTrans" cxnId="{4865178F-20BA-4D88-A851-98B1AD0CD28E}">
      <dgm:prSet/>
      <dgm:spPr/>
      <dgm:t>
        <a:bodyPr/>
        <a:lstStyle/>
        <a:p>
          <a:endParaRPr lang="zh-CN" altLang="en-US"/>
        </a:p>
      </dgm:t>
    </dgm:pt>
    <dgm:pt modelId="{FF9EE907-696F-42F8-BC6F-6C22CE6310B1}" type="sibTrans" cxnId="{4865178F-20BA-4D88-A851-98B1AD0CD28E}">
      <dgm:prSet/>
      <dgm:spPr/>
      <dgm:t>
        <a:bodyPr/>
        <a:lstStyle/>
        <a:p>
          <a:endParaRPr lang="zh-CN" altLang="en-US"/>
        </a:p>
      </dgm:t>
    </dgm:pt>
    <dgm:pt modelId="{C5F7C726-FECC-4336-AE9B-959FB76CBB8E}">
      <dgm:prSet phldrT="[文本]" custT="1"/>
      <dgm:spPr/>
      <dgm:t>
        <a:bodyPr/>
        <a:lstStyle/>
        <a:p>
          <a:r>
            <a:rPr lang="zh-CN" altLang="en-US" sz="1050" dirty="0" smtClean="0"/>
            <a:t>下发分解</a:t>
          </a:r>
          <a:endParaRPr lang="zh-CN" altLang="en-US" sz="1050" dirty="0"/>
        </a:p>
      </dgm:t>
    </dgm:pt>
    <dgm:pt modelId="{77E9055F-C4BA-42D6-BF2F-67363B70899B}" type="parTrans" cxnId="{16137BFE-BA40-458F-8580-E9C04001668A}">
      <dgm:prSet/>
      <dgm:spPr/>
      <dgm:t>
        <a:bodyPr/>
        <a:lstStyle/>
        <a:p>
          <a:endParaRPr lang="zh-CN" altLang="en-US"/>
        </a:p>
      </dgm:t>
    </dgm:pt>
    <dgm:pt modelId="{EAA0C79D-D727-4C35-9D8B-4500E69AAEFE}" type="sibTrans" cxnId="{16137BFE-BA40-458F-8580-E9C04001668A}">
      <dgm:prSet/>
      <dgm:spPr/>
      <dgm:t>
        <a:bodyPr/>
        <a:lstStyle/>
        <a:p>
          <a:endParaRPr lang="zh-CN" altLang="en-US"/>
        </a:p>
      </dgm:t>
    </dgm:pt>
    <dgm:pt modelId="{88F05217-7E96-4A77-BB80-E103AFEEF6D8}">
      <dgm:prSet phldrT="[文本]" custT="1"/>
      <dgm:spPr/>
      <dgm:t>
        <a:bodyPr/>
        <a:lstStyle/>
        <a:p>
          <a:r>
            <a:rPr lang="zh-CN" altLang="en-US" sz="1050" dirty="0" smtClean="0"/>
            <a:t>计划确认</a:t>
          </a:r>
          <a:endParaRPr lang="zh-CN" altLang="en-US" sz="1050" dirty="0"/>
        </a:p>
      </dgm:t>
    </dgm:pt>
    <dgm:pt modelId="{6115D608-11F3-4EFD-8B56-68DE65BE542B}" type="parTrans" cxnId="{E779EF31-0210-4A52-A190-5C4E2A982AFE}">
      <dgm:prSet/>
      <dgm:spPr/>
      <dgm:t>
        <a:bodyPr/>
        <a:lstStyle/>
        <a:p>
          <a:endParaRPr lang="zh-CN" altLang="en-US"/>
        </a:p>
      </dgm:t>
    </dgm:pt>
    <dgm:pt modelId="{7B70BD4F-CE7E-495C-B064-CC5718C301CC}" type="sibTrans" cxnId="{E779EF31-0210-4A52-A190-5C4E2A982AFE}">
      <dgm:prSet/>
      <dgm:spPr/>
      <dgm:t>
        <a:bodyPr/>
        <a:lstStyle/>
        <a:p>
          <a:endParaRPr lang="zh-CN" altLang="en-US"/>
        </a:p>
      </dgm:t>
    </dgm:pt>
    <dgm:pt modelId="{B31D200B-04E5-4260-94E4-6E5EAC79128B}">
      <dgm:prSet/>
      <dgm:spPr/>
      <dgm:t>
        <a:bodyPr/>
        <a:lstStyle/>
        <a:p>
          <a:r>
            <a:rPr lang="zh-CN" altLang="en-US" dirty="0" smtClean="0"/>
            <a:t>项目计划发布</a:t>
          </a:r>
          <a:r>
            <a:rPr lang="en-US" altLang="zh-CN" dirty="0" smtClean="0"/>
            <a:t>KO</a:t>
          </a:r>
          <a:endParaRPr lang="zh-CN" altLang="en-US" dirty="0"/>
        </a:p>
      </dgm:t>
    </dgm:pt>
    <dgm:pt modelId="{6A16138F-89F3-40CC-B928-FC0727C10470}" type="parTrans" cxnId="{5E93263B-490A-4913-8484-27201F5E0CB7}">
      <dgm:prSet/>
      <dgm:spPr/>
      <dgm:t>
        <a:bodyPr/>
        <a:lstStyle/>
        <a:p>
          <a:endParaRPr lang="zh-CN" altLang="en-US"/>
        </a:p>
      </dgm:t>
    </dgm:pt>
    <dgm:pt modelId="{51E70B0D-12EB-4DC3-91FD-DE768A6C23E1}" type="sibTrans" cxnId="{5E93263B-490A-4913-8484-27201F5E0CB7}">
      <dgm:prSet/>
      <dgm:spPr/>
      <dgm:t>
        <a:bodyPr/>
        <a:lstStyle/>
        <a:p>
          <a:endParaRPr lang="zh-CN" altLang="en-US"/>
        </a:p>
      </dgm:t>
    </dgm:pt>
    <dgm:pt modelId="{4625703B-6131-4E25-822E-70843F8B1436}">
      <dgm:prSet phldrT="[文本]" custT="1"/>
      <dgm:spPr/>
      <dgm:t>
        <a:bodyPr/>
        <a:lstStyle/>
        <a:p>
          <a:r>
            <a:rPr lang="zh-CN" altLang="en-US" sz="900" dirty="0" smtClean="0"/>
            <a:t>试装车号</a:t>
          </a:r>
          <a:endParaRPr lang="zh-CN" altLang="en-US" sz="900" dirty="0"/>
        </a:p>
      </dgm:t>
    </dgm:pt>
    <dgm:pt modelId="{0A4169BD-EF4E-4EF8-86B7-961A0FE27121}" type="parTrans" cxnId="{B36788E2-C949-4EA5-9286-891E1E1A9BE4}">
      <dgm:prSet/>
      <dgm:spPr/>
      <dgm:t>
        <a:bodyPr/>
        <a:lstStyle/>
        <a:p>
          <a:endParaRPr lang="zh-CN" altLang="en-US"/>
        </a:p>
      </dgm:t>
    </dgm:pt>
    <dgm:pt modelId="{F840A15B-1921-496F-8038-95A49839ACA7}" type="sibTrans" cxnId="{B36788E2-C949-4EA5-9286-891E1E1A9BE4}">
      <dgm:prSet/>
      <dgm:spPr/>
      <dgm:t>
        <a:bodyPr/>
        <a:lstStyle/>
        <a:p>
          <a:endParaRPr lang="zh-CN" altLang="en-US"/>
        </a:p>
      </dgm:t>
    </dgm:pt>
    <dgm:pt modelId="{3F140F53-F451-4604-AC9C-C11562E572A0}">
      <dgm:prSet custT="1"/>
      <dgm:spPr/>
      <dgm:t>
        <a:bodyPr/>
        <a:lstStyle/>
        <a:p>
          <a:r>
            <a:rPr lang="zh-CN" altLang="en-US" sz="1050" dirty="0" smtClean="0"/>
            <a:t>发起审批流程</a:t>
          </a:r>
          <a:endParaRPr lang="zh-CN" altLang="en-US" sz="1050" dirty="0"/>
        </a:p>
      </dgm:t>
    </dgm:pt>
    <dgm:pt modelId="{CEF8CD11-9C40-42D8-9FBD-C0766A6EFE5F}" type="parTrans" cxnId="{BE52D4EB-C504-4123-96F4-727B75D0366D}">
      <dgm:prSet/>
      <dgm:spPr/>
      <dgm:t>
        <a:bodyPr/>
        <a:lstStyle/>
        <a:p>
          <a:endParaRPr lang="zh-CN" altLang="en-US"/>
        </a:p>
      </dgm:t>
    </dgm:pt>
    <dgm:pt modelId="{389D2CAA-DFBC-4560-99C8-50E38C3889F4}" type="sibTrans" cxnId="{BE52D4EB-C504-4123-96F4-727B75D0366D}">
      <dgm:prSet/>
      <dgm:spPr/>
      <dgm:t>
        <a:bodyPr/>
        <a:lstStyle/>
        <a:p>
          <a:endParaRPr lang="zh-CN" altLang="en-US"/>
        </a:p>
      </dgm:t>
    </dgm:pt>
    <dgm:pt modelId="{2FC35EAE-BC7F-4EB1-A3F6-9D762BF2D86C}">
      <dgm:prSet phldrT="[文本]" custT="1"/>
      <dgm:spPr/>
      <dgm:t>
        <a:bodyPr/>
        <a:lstStyle/>
        <a:p>
          <a:r>
            <a:rPr lang="zh-CN" altLang="en-US" sz="900" dirty="0" smtClean="0"/>
            <a:t>任务锁定、分派</a:t>
          </a:r>
          <a:endParaRPr lang="zh-CN" altLang="en-US" sz="900" dirty="0"/>
        </a:p>
      </dgm:t>
    </dgm:pt>
    <dgm:pt modelId="{E7ADD920-D8D0-4DEE-94BC-E47B8A8A5E17}" type="parTrans" cxnId="{73FEBA04-F9CF-4986-AA9E-862B36C91DD7}">
      <dgm:prSet/>
      <dgm:spPr/>
      <dgm:t>
        <a:bodyPr/>
        <a:lstStyle/>
        <a:p>
          <a:endParaRPr lang="zh-CN" altLang="en-US"/>
        </a:p>
      </dgm:t>
    </dgm:pt>
    <dgm:pt modelId="{4AA9B462-2645-4485-B853-40A8A6B49B70}" type="sibTrans" cxnId="{73FEBA04-F9CF-4986-AA9E-862B36C91DD7}">
      <dgm:prSet/>
      <dgm:spPr/>
      <dgm:t>
        <a:bodyPr/>
        <a:lstStyle/>
        <a:p>
          <a:endParaRPr lang="zh-CN" altLang="en-US"/>
        </a:p>
      </dgm:t>
    </dgm:pt>
    <dgm:pt modelId="{41E0E58B-CA36-4DF5-A70D-089937F80792}">
      <dgm:prSet custT="1"/>
      <dgm:spPr/>
      <dgm:t>
        <a:bodyPr/>
        <a:lstStyle/>
        <a:p>
          <a:r>
            <a:rPr lang="zh-CN" altLang="en-US" sz="1050" dirty="0" smtClean="0"/>
            <a:t>任务自动下发执行</a:t>
          </a:r>
          <a:endParaRPr lang="zh-CN" altLang="en-US" sz="1050" dirty="0"/>
        </a:p>
      </dgm:t>
    </dgm:pt>
    <dgm:pt modelId="{FB569C68-7827-469E-BBCD-8942E7D88C76}" type="parTrans" cxnId="{584CFC87-6B82-4632-81A3-76F94EC41EED}">
      <dgm:prSet/>
      <dgm:spPr/>
      <dgm:t>
        <a:bodyPr/>
        <a:lstStyle/>
        <a:p>
          <a:endParaRPr lang="zh-CN" altLang="en-US"/>
        </a:p>
      </dgm:t>
    </dgm:pt>
    <dgm:pt modelId="{2BAF010A-69CE-42BA-87C9-2CECA8A15249}" type="sibTrans" cxnId="{584CFC87-6B82-4632-81A3-76F94EC41EED}">
      <dgm:prSet/>
      <dgm:spPr/>
      <dgm:t>
        <a:bodyPr/>
        <a:lstStyle/>
        <a:p>
          <a:endParaRPr lang="zh-CN" altLang="en-US"/>
        </a:p>
      </dgm:t>
    </dgm:pt>
    <dgm:pt modelId="{850FF4C5-C7AD-4AE6-B0C6-0CA4FCFAFDC7}">
      <dgm:prSet phldrT="[文本]" custT="1"/>
      <dgm:spPr/>
      <dgm:t>
        <a:bodyPr/>
        <a:lstStyle/>
        <a:p>
          <a:r>
            <a:rPr lang="zh-CN" altLang="en-US" sz="900" dirty="0" smtClean="0"/>
            <a:t>文件夹管理</a:t>
          </a:r>
          <a:endParaRPr lang="zh-CN" altLang="en-US" sz="900" dirty="0"/>
        </a:p>
      </dgm:t>
    </dgm:pt>
    <dgm:pt modelId="{0D3481EE-9DD1-4DF9-B877-C87F25685DCE}" type="parTrans" cxnId="{DAA7BE78-FD17-4BCC-9827-B720DE61FAFE}">
      <dgm:prSet/>
      <dgm:spPr/>
      <dgm:t>
        <a:bodyPr/>
        <a:lstStyle/>
        <a:p>
          <a:endParaRPr lang="zh-CN" altLang="en-US"/>
        </a:p>
      </dgm:t>
    </dgm:pt>
    <dgm:pt modelId="{0614A0B2-9D00-4F89-937B-7028EAD71407}" type="sibTrans" cxnId="{DAA7BE78-FD17-4BCC-9827-B720DE61FAFE}">
      <dgm:prSet/>
      <dgm:spPr/>
      <dgm:t>
        <a:bodyPr/>
        <a:lstStyle/>
        <a:p>
          <a:endParaRPr lang="zh-CN" altLang="en-US"/>
        </a:p>
      </dgm:t>
    </dgm:pt>
    <dgm:pt modelId="{DE81E66E-023D-4D16-AFBA-C027D71072E6}" type="pres">
      <dgm:prSet presAssocID="{63DFD457-AFE1-43A1-9A71-C94E1F2DB514}" presName="layout" presStyleCnt="0">
        <dgm:presLayoutVars>
          <dgm:chMax/>
          <dgm:chPref/>
          <dgm:dir/>
          <dgm:resizeHandles/>
        </dgm:presLayoutVars>
      </dgm:prSet>
      <dgm:spPr/>
      <dgm:t>
        <a:bodyPr/>
        <a:lstStyle/>
        <a:p>
          <a:endParaRPr lang="zh-CN" altLang="en-US"/>
        </a:p>
      </dgm:t>
    </dgm:pt>
    <dgm:pt modelId="{5CA016F7-3E8B-466C-BE45-7CEFCAC44715}" type="pres">
      <dgm:prSet presAssocID="{69BA1F7D-E81E-4873-A158-3801DADB4E74}" presName="root" presStyleCnt="0">
        <dgm:presLayoutVars>
          <dgm:chMax/>
          <dgm:chPref/>
        </dgm:presLayoutVars>
      </dgm:prSet>
      <dgm:spPr/>
    </dgm:pt>
    <dgm:pt modelId="{FCAA66DC-BEA8-4599-AA87-52AFFBC63ECC}" type="pres">
      <dgm:prSet presAssocID="{69BA1F7D-E81E-4873-A158-3801DADB4E74}" presName="rootComposite" presStyleCnt="0">
        <dgm:presLayoutVars/>
      </dgm:prSet>
      <dgm:spPr/>
    </dgm:pt>
    <dgm:pt modelId="{49CE12AF-DCD8-4BE4-BAE4-30197BD7ACB5}" type="pres">
      <dgm:prSet presAssocID="{69BA1F7D-E81E-4873-A158-3801DADB4E74}" presName="ParentAccent" presStyleLbl="alignNode1" presStyleIdx="0" presStyleCnt="3"/>
      <dgm:spPr/>
    </dgm:pt>
    <dgm:pt modelId="{30EBDB64-0ECC-4656-9D4C-D3BF81483042}" type="pres">
      <dgm:prSet presAssocID="{69BA1F7D-E81E-4873-A158-3801DADB4E74}" presName="ParentSmallAccent" presStyleLbl="fgAcc1" presStyleIdx="0" presStyleCnt="3"/>
      <dgm:spPr/>
    </dgm:pt>
    <dgm:pt modelId="{CD325CF3-0246-409C-925E-CEA053F6658B}" type="pres">
      <dgm:prSet presAssocID="{69BA1F7D-E81E-4873-A158-3801DADB4E74}" presName="Parent" presStyleLbl="revTx" presStyleIdx="0" presStyleCnt="13">
        <dgm:presLayoutVars>
          <dgm:chMax/>
          <dgm:chPref val="4"/>
          <dgm:bulletEnabled val="1"/>
        </dgm:presLayoutVars>
      </dgm:prSet>
      <dgm:spPr/>
      <dgm:t>
        <a:bodyPr/>
        <a:lstStyle/>
        <a:p>
          <a:endParaRPr lang="zh-CN" altLang="en-US"/>
        </a:p>
      </dgm:t>
    </dgm:pt>
    <dgm:pt modelId="{CE400D7F-3150-40CE-B01F-4007D3946268}" type="pres">
      <dgm:prSet presAssocID="{69BA1F7D-E81E-4873-A158-3801DADB4E74}" presName="childShape" presStyleCnt="0">
        <dgm:presLayoutVars>
          <dgm:chMax val="0"/>
          <dgm:chPref val="0"/>
        </dgm:presLayoutVars>
      </dgm:prSet>
      <dgm:spPr/>
    </dgm:pt>
    <dgm:pt modelId="{06A24E0C-9AC8-4308-AC3B-52DE7727F6EF}" type="pres">
      <dgm:prSet presAssocID="{503B6E70-90A9-41C6-8A9F-4484EC007CB6}" presName="childComposite" presStyleCnt="0">
        <dgm:presLayoutVars>
          <dgm:chMax val="0"/>
          <dgm:chPref val="0"/>
        </dgm:presLayoutVars>
      </dgm:prSet>
      <dgm:spPr/>
    </dgm:pt>
    <dgm:pt modelId="{CB0CCAA2-4E5A-4DE4-A449-E7CAFC708E54}" type="pres">
      <dgm:prSet presAssocID="{503B6E70-90A9-41C6-8A9F-4484EC007CB6}" presName="ChildAccent" presStyleLbl="solidFgAcc1" presStyleIdx="0" presStyleCnt="10"/>
      <dgm:spPr/>
    </dgm:pt>
    <dgm:pt modelId="{4A3796BC-5234-4FE3-AD56-808CBC3EA383}" type="pres">
      <dgm:prSet presAssocID="{503B6E70-90A9-41C6-8A9F-4484EC007CB6}" presName="Child" presStyleLbl="revTx" presStyleIdx="1" presStyleCnt="13">
        <dgm:presLayoutVars>
          <dgm:chMax val="0"/>
          <dgm:chPref val="0"/>
          <dgm:bulletEnabled val="1"/>
        </dgm:presLayoutVars>
      </dgm:prSet>
      <dgm:spPr/>
      <dgm:t>
        <a:bodyPr/>
        <a:lstStyle/>
        <a:p>
          <a:endParaRPr lang="zh-CN" altLang="en-US"/>
        </a:p>
      </dgm:t>
    </dgm:pt>
    <dgm:pt modelId="{C8213EA5-17B5-43F3-9B0C-53B640D998EF}" type="pres">
      <dgm:prSet presAssocID="{F1FFFFFC-75F6-48A3-A2CB-799317CA688D}" presName="childComposite" presStyleCnt="0">
        <dgm:presLayoutVars>
          <dgm:chMax val="0"/>
          <dgm:chPref val="0"/>
        </dgm:presLayoutVars>
      </dgm:prSet>
      <dgm:spPr/>
    </dgm:pt>
    <dgm:pt modelId="{C91CA4D7-5A2C-4964-A770-D7F3A092E8A9}" type="pres">
      <dgm:prSet presAssocID="{F1FFFFFC-75F6-48A3-A2CB-799317CA688D}" presName="ChildAccent" presStyleLbl="solidFgAcc1" presStyleIdx="1" presStyleCnt="10"/>
      <dgm:spPr/>
    </dgm:pt>
    <dgm:pt modelId="{2547B695-18B1-47C4-8A11-ABF03F39A04A}" type="pres">
      <dgm:prSet presAssocID="{F1FFFFFC-75F6-48A3-A2CB-799317CA688D}" presName="Child" presStyleLbl="revTx" presStyleIdx="2" presStyleCnt="13">
        <dgm:presLayoutVars>
          <dgm:chMax val="0"/>
          <dgm:chPref val="0"/>
          <dgm:bulletEnabled val="1"/>
        </dgm:presLayoutVars>
      </dgm:prSet>
      <dgm:spPr/>
      <dgm:t>
        <a:bodyPr/>
        <a:lstStyle/>
        <a:p>
          <a:endParaRPr lang="zh-CN" altLang="en-US"/>
        </a:p>
      </dgm:t>
    </dgm:pt>
    <dgm:pt modelId="{C252EA06-1F9D-44CE-A548-C8153311CC30}" type="pres">
      <dgm:prSet presAssocID="{5C4964B4-77A3-4733-9506-88A1EC686C5A}" presName="childComposite" presStyleCnt="0">
        <dgm:presLayoutVars>
          <dgm:chMax val="0"/>
          <dgm:chPref val="0"/>
        </dgm:presLayoutVars>
      </dgm:prSet>
      <dgm:spPr/>
    </dgm:pt>
    <dgm:pt modelId="{66637D19-B8C7-468F-AFC4-0717CABD2205}" type="pres">
      <dgm:prSet presAssocID="{5C4964B4-77A3-4733-9506-88A1EC686C5A}" presName="ChildAccent" presStyleLbl="solidFgAcc1" presStyleIdx="2" presStyleCnt="10"/>
      <dgm:spPr/>
    </dgm:pt>
    <dgm:pt modelId="{3228C987-E838-483D-B9B5-AE80C312179E}" type="pres">
      <dgm:prSet presAssocID="{5C4964B4-77A3-4733-9506-88A1EC686C5A}" presName="Child" presStyleLbl="revTx" presStyleIdx="3" presStyleCnt="13">
        <dgm:presLayoutVars>
          <dgm:chMax val="0"/>
          <dgm:chPref val="0"/>
          <dgm:bulletEnabled val="1"/>
        </dgm:presLayoutVars>
      </dgm:prSet>
      <dgm:spPr/>
      <dgm:t>
        <a:bodyPr/>
        <a:lstStyle/>
        <a:p>
          <a:endParaRPr lang="zh-CN" altLang="en-US"/>
        </a:p>
      </dgm:t>
    </dgm:pt>
    <dgm:pt modelId="{935B8A05-82A1-4B01-ADD0-EBE5A0113B5D}" type="pres">
      <dgm:prSet presAssocID="{2FC35EAE-BC7F-4EB1-A3F6-9D762BF2D86C}" presName="childComposite" presStyleCnt="0">
        <dgm:presLayoutVars>
          <dgm:chMax val="0"/>
          <dgm:chPref val="0"/>
        </dgm:presLayoutVars>
      </dgm:prSet>
      <dgm:spPr/>
    </dgm:pt>
    <dgm:pt modelId="{0BE0AD72-C01B-499E-BC2D-6A9BAEB8190B}" type="pres">
      <dgm:prSet presAssocID="{2FC35EAE-BC7F-4EB1-A3F6-9D762BF2D86C}" presName="ChildAccent" presStyleLbl="solidFgAcc1" presStyleIdx="3" presStyleCnt="10"/>
      <dgm:spPr/>
    </dgm:pt>
    <dgm:pt modelId="{7CE00D9E-A397-4AC3-BA86-CC1220E5426D}" type="pres">
      <dgm:prSet presAssocID="{2FC35EAE-BC7F-4EB1-A3F6-9D762BF2D86C}" presName="Child" presStyleLbl="revTx" presStyleIdx="4" presStyleCnt="13">
        <dgm:presLayoutVars>
          <dgm:chMax val="0"/>
          <dgm:chPref val="0"/>
          <dgm:bulletEnabled val="1"/>
        </dgm:presLayoutVars>
      </dgm:prSet>
      <dgm:spPr/>
      <dgm:t>
        <a:bodyPr/>
        <a:lstStyle/>
        <a:p>
          <a:endParaRPr lang="zh-CN" altLang="en-US"/>
        </a:p>
      </dgm:t>
    </dgm:pt>
    <dgm:pt modelId="{862BA94C-A583-4CBB-8764-6AB4F2585C6F}" type="pres">
      <dgm:prSet presAssocID="{4625703B-6131-4E25-822E-70843F8B1436}" presName="childComposite" presStyleCnt="0">
        <dgm:presLayoutVars>
          <dgm:chMax val="0"/>
          <dgm:chPref val="0"/>
        </dgm:presLayoutVars>
      </dgm:prSet>
      <dgm:spPr/>
    </dgm:pt>
    <dgm:pt modelId="{370106FA-A0B8-4C68-8485-5B6C3A06F892}" type="pres">
      <dgm:prSet presAssocID="{4625703B-6131-4E25-822E-70843F8B1436}" presName="ChildAccent" presStyleLbl="solidFgAcc1" presStyleIdx="4" presStyleCnt="10"/>
      <dgm:spPr/>
    </dgm:pt>
    <dgm:pt modelId="{F04EB76A-B487-4247-8E8D-6223E1E3D82F}" type="pres">
      <dgm:prSet presAssocID="{4625703B-6131-4E25-822E-70843F8B1436}" presName="Child" presStyleLbl="revTx" presStyleIdx="5" presStyleCnt="13">
        <dgm:presLayoutVars>
          <dgm:chMax val="0"/>
          <dgm:chPref val="0"/>
          <dgm:bulletEnabled val="1"/>
        </dgm:presLayoutVars>
      </dgm:prSet>
      <dgm:spPr/>
      <dgm:t>
        <a:bodyPr/>
        <a:lstStyle/>
        <a:p>
          <a:endParaRPr lang="zh-CN" altLang="en-US"/>
        </a:p>
      </dgm:t>
    </dgm:pt>
    <dgm:pt modelId="{484D4BA9-61E3-469D-AD02-E6DEE7E6AADD}" type="pres">
      <dgm:prSet presAssocID="{850FF4C5-C7AD-4AE6-B0C6-0CA4FCFAFDC7}" presName="childComposite" presStyleCnt="0">
        <dgm:presLayoutVars>
          <dgm:chMax val="0"/>
          <dgm:chPref val="0"/>
        </dgm:presLayoutVars>
      </dgm:prSet>
      <dgm:spPr/>
    </dgm:pt>
    <dgm:pt modelId="{65AF37F4-0FCE-4059-ACDF-2A39B72C886D}" type="pres">
      <dgm:prSet presAssocID="{850FF4C5-C7AD-4AE6-B0C6-0CA4FCFAFDC7}" presName="ChildAccent" presStyleLbl="solidFgAcc1" presStyleIdx="5" presStyleCnt="10"/>
      <dgm:spPr/>
    </dgm:pt>
    <dgm:pt modelId="{7CC5ED09-5C6A-4829-80B5-CB7C49F6B4BB}" type="pres">
      <dgm:prSet presAssocID="{850FF4C5-C7AD-4AE6-B0C6-0CA4FCFAFDC7}" presName="Child" presStyleLbl="revTx" presStyleIdx="6" presStyleCnt="13">
        <dgm:presLayoutVars>
          <dgm:chMax val="0"/>
          <dgm:chPref val="0"/>
          <dgm:bulletEnabled val="1"/>
        </dgm:presLayoutVars>
      </dgm:prSet>
      <dgm:spPr/>
      <dgm:t>
        <a:bodyPr/>
        <a:lstStyle/>
        <a:p>
          <a:endParaRPr lang="zh-CN" altLang="en-US"/>
        </a:p>
      </dgm:t>
    </dgm:pt>
    <dgm:pt modelId="{1F30C08F-6987-4817-B1D1-77D0E46BB4DB}" type="pres">
      <dgm:prSet presAssocID="{C71B0AD9-4A62-43D5-9CFC-2A7A15DCEB8F}" presName="root" presStyleCnt="0">
        <dgm:presLayoutVars>
          <dgm:chMax/>
          <dgm:chPref/>
        </dgm:presLayoutVars>
      </dgm:prSet>
      <dgm:spPr/>
    </dgm:pt>
    <dgm:pt modelId="{43D3068D-DA49-4883-ACE2-4959BAC64CA5}" type="pres">
      <dgm:prSet presAssocID="{C71B0AD9-4A62-43D5-9CFC-2A7A15DCEB8F}" presName="rootComposite" presStyleCnt="0">
        <dgm:presLayoutVars/>
      </dgm:prSet>
      <dgm:spPr/>
    </dgm:pt>
    <dgm:pt modelId="{5D84A942-2BD8-4CED-A843-9ECB140ABD97}" type="pres">
      <dgm:prSet presAssocID="{C71B0AD9-4A62-43D5-9CFC-2A7A15DCEB8F}" presName="ParentAccent" presStyleLbl="alignNode1" presStyleIdx="1" presStyleCnt="3"/>
      <dgm:spPr/>
    </dgm:pt>
    <dgm:pt modelId="{C3D63A8E-A227-4892-801A-B062C37F49F8}" type="pres">
      <dgm:prSet presAssocID="{C71B0AD9-4A62-43D5-9CFC-2A7A15DCEB8F}" presName="ParentSmallAccent" presStyleLbl="fgAcc1" presStyleIdx="1" presStyleCnt="3"/>
      <dgm:spPr/>
    </dgm:pt>
    <dgm:pt modelId="{8C03D102-71E2-43BB-AE50-2B2F6AA43A89}" type="pres">
      <dgm:prSet presAssocID="{C71B0AD9-4A62-43D5-9CFC-2A7A15DCEB8F}" presName="Parent" presStyleLbl="revTx" presStyleIdx="7" presStyleCnt="13">
        <dgm:presLayoutVars>
          <dgm:chMax/>
          <dgm:chPref val="4"/>
          <dgm:bulletEnabled val="1"/>
        </dgm:presLayoutVars>
      </dgm:prSet>
      <dgm:spPr/>
      <dgm:t>
        <a:bodyPr/>
        <a:lstStyle/>
        <a:p>
          <a:endParaRPr lang="zh-CN" altLang="en-US"/>
        </a:p>
      </dgm:t>
    </dgm:pt>
    <dgm:pt modelId="{E798929E-A781-4FB3-8ADE-FA3D69F36355}" type="pres">
      <dgm:prSet presAssocID="{C71B0AD9-4A62-43D5-9CFC-2A7A15DCEB8F}" presName="childShape" presStyleCnt="0">
        <dgm:presLayoutVars>
          <dgm:chMax val="0"/>
          <dgm:chPref val="0"/>
        </dgm:presLayoutVars>
      </dgm:prSet>
      <dgm:spPr/>
    </dgm:pt>
    <dgm:pt modelId="{8CADBC2D-B131-499B-B83D-4BD87ED1804B}" type="pres">
      <dgm:prSet presAssocID="{C5F7C726-FECC-4336-AE9B-959FB76CBB8E}" presName="childComposite" presStyleCnt="0">
        <dgm:presLayoutVars>
          <dgm:chMax val="0"/>
          <dgm:chPref val="0"/>
        </dgm:presLayoutVars>
      </dgm:prSet>
      <dgm:spPr/>
    </dgm:pt>
    <dgm:pt modelId="{5CB2726A-A381-4510-8C9B-AEDD04660810}" type="pres">
      <dgm:prSet presAssocID="{C5F7C726-FECC-4336-AE9B-959FB76CBB8E}" presName="ChildAccent" presStyleLbl="solidFgAcc1" presStyleIdx="6" presStyleCnt="10"/>
      <dgm:spPr/>
    </dgm:pt>
    <dgm:pt modelId="{39E14F9F-BBCD-4473-9BC3-831B88D50ADE}" type="pres">
      <dgm:prSet presAssocID="{C5F7C726-FECC-4336-AE9B-959FB76CBB8E}" presName="Child" presStyleLbl="revTx" presStyleIdx="8" presStyleCnt="13">
        <dgm:presLayoutVars>
          <dgm:chMax val="0"/>
          <dgm:chPref val="0"/>
          <dgm:bulletEnabled val="1"/>
        </dgm:presLayoutVars>
      </dgm:prSet>
      <dgm:spPr/>
      <dgm:t>
        <a:bodyPr/>
        <a:lstStyle/>
        <a:p>
          <a:endParaRPr lang="zh-CN" altLang="en-US"/>
        </a:p>
      </dgm:t>
    </dgm:pt>
    <dgm:pt modelId="{319B4F66-5BB3-4FC4-A60D-C5A7B6D8DD02}" type="pres">
      <dgm:prSet presAssocID="{88F05217-7E96-4A77-BB80-E103AFEEF6D8}" presName="childComposite" presStyleCnt="0">
        <dgm:presLayoutVars>
          <dgm:chMax val="0"/>
          <dgm:chPref val="0"/>
        </dgm:presLayoutVars>
      </dgm:prSet>
      <dgm:spPr/>
    </dgm:pt>
    <dgm:pt modelId="{0CA72695-1B3C-4194-904F-9619A5677D3D}" type="pres">
      <dgm:prSet presAssocID="{88F05217-7E96-4A77-BB80-E103AFEEF6D8}" presName="ChildAccent" presStyleLbl="solidFgAcc1" presStyleIdx="7" presStyleCnt="10"/>
      <dgm:spPr/>
    </dgm:pt>
    <dgm:pt modelId="{675229B5-40E6-47EB-AD4B-B35831DBEC01}" type="pres">
      <dgm:prSet presAssocID="{88F05217-7E96-4A77-BB80-E103AFEEF6D8}" presName="Child" presStyleLbl="revTx" presStyleIdx="9" presStyleCnt="13">
        <dgm:presLayoutVars>
          <dgm:chMax val="0"/>
          <dgm:chPref val="0"/>
          <dgm:bulletEnabled val="1"/>
        </dgm:presLayoutVars>
      </dgm:prSet>
      <dgm:spPr/>
      <dgm:t>
        <a:bodyPr/>
        <a:lstStyle/>
        <a:p>
          <a:endParaRPr lang="zh-CN" altLang="en-US"/>
        </a:p>
      </dgm:t>
    </dgm:pt>
    <dgm:pt modelId="{E27042DA-02BA-4478-A720-5D3230C39691}" type="pres">
      <dgm:prSet presAssocID="{B31D200B-04E5-4260-94E4-6E5EAC79128B}" presName="root" presStyleCnt="0">
        <dgm:presLayoutVars>
          <dgm:chMax/>
          <dgm:chPref/>
        </dgm:presLayoutVars>
      </dgm:prSet>
      <dgm:spPr/>
    </dgm:pt>
    <dgm:pt modelId="{50851375-FCB6-4F4F-A3D9-C6B92B6079A1}" type="pres">
      <dgm:prSet presAssocID="{B31D200B-04E5-4260-94E4-6E5EAC79128B}" presName="rootComposite" presStyleCnt="0">
        <dgm:presLayoutVars/>
      </dgm:prSet>
      <dgm:spPr/>
    </dgm:pt>
    <dgm:pt modelId="{CEB89F6E-80B9-4B45-997C-AD2EBE5B45B6}" type="pres">
      <dgm:prSet presAssocID="{B31D200B-04E5-4260-94E4-6E5EAC79128B}" presName="ParentAccent" presStyleLbl="alignNode1" presStyleIdx="2" presStyleCnt="3"/>
      <dgm:spPr/>
    </dgm:pt>
    <dgm:pt modelId="{3800E909-FE4C-43C8-8AE4-A3FF5410F0E4}" type="pres">
      <dgm:prSet presAssocID="{B31D200B-04E5-4260-94E4-6E5EAC79128B}" presName="ParentSmallAccent" presStyleLbl="fgAcc1" presStyleIdx="2" presStyleCnt="3"/>
      <dgm:spPr/>
    </dgm:pt>
    <dgm:pt modelId="{45273213-B34A-44C7-8158-E92A18A4098E}" type="pres">
      <dgm:prSet presAssocID="{B31D200B-04E5-4260-94E4-6E5EAC79128B}" presName="Parent" presStyleLbl="revTx" presStyleIdx="10" presStyleCnt="13">
        <dgm:presLayoutVars>
          <dgm:chMax/>
          <dgm:chPref val="4"/>
          <dgm:bulletEnabled val="1"/>
        </dgm:presLayoutVars>
      </dgm:prSet>
      <dgm:spPr/>
      <dgm:t>
        <a:bodyPr/>
        <a:lstStyle/>
        <a:p>
          <a:endParaRPr lang="zh-CN" altLang="en-US"/>
        </a:p>
      </dgm:t>
    </dgm:pt>
    <dgm:pt modelId="{BC924CB7-9A36-45A5-BCFA-6C880BC0729E}" type="pres">
      <dgm:prSet presAssocID="{B31D200B-04E5-4260-94E4-6E5EAC79128B}" presName="childShape" presStyleCnt="0">
        <dgm:presLayoutVars>
          <dgm:chMax val="0"/>
          <dgm:chPref val="0"/>
        </dgm:presLayoutVars>
      </dgm:prSet>
      <dgm:spPr/>
    </dgm:pt>
    <dgm:pt modelId="{D3DAB37A-1416-44FD-992A-3262B021A4B3}" type="pres">
      <dgm:prSet presAssocID="{3F140F53-F451-4604-AC9C-C11562E572A0}" presName="childComposite" presStyleCnt="0">
        <dgm:presLayoutVars>
          <dgm:chMax val="0"/>
          <dgm:chPref val="0"/>
        </dgm:presLayoutVars>
      </dgm:prSet>
      <dgm:spPr/>
    </dgm:pt>
    <dgm:pt modelId="{BBE77E56-5EB6-42CC-A4D0-EDA4B97C1B48}" type="pres">
      <dgm:prSet presAssocID="{3F140F53-F451-4604-AC9C-C11562E572A0}" presName="ChildAccent" presStyleLbl="solidFgAcc1" presStyleIdx="8" presStyleCnt="10"/>
      <dgm:spPr/>
    </dgm:pt>
    <dgm:pt modelId="{A84E99FA-3074-4213-AD10-B112BB03A876}" type="pres">
      <dgm:prSet presAssocID="{3F140F53-F451-4604-AC9C-C11562E572A0}" presName="Child" presStyleLbl="revTx" presStyleIdx="11" presStyleCnt="13">
        <dgm:presLayoutVars>
          <dgm:chMax val="0"/>
          <dgm:chPref val="0"/>
          <dgm:bulletEnabled val="1"/>
        </dgm:presLayoutVars>
      </dgm:prSet>
      <dgm:spPr/>
      <dgm:t>
        <a:bodyPr/>
        <a:lstStyle/>
        <a:p>
          <a:endParaRPr lang="zh-CN" altLang="en-US"/>
        </a:p>
      </dgm:t>
    </dgm:pt>
    <dgm:pt modelId="{D5CE3669-00D6-4207-A496-BFD43BF2EB43}" type="pres">
      <dgm:prSet presAssocID="{41E0E58B-CA36-4DF5-A70D-089937F80792}" presName="childComposite" presStyleCnt="0">
        <dgm:presLayoutVars>
          <dgm:chMax val="0"/>
          <dgm:chPref val="0"/>
        </dgm:presLayoutVars>
      </dgm:prSet>
      <dgm:spPr/>
    </dgm:pt>
    <dgm:pt modelId="{D506BF80-C359-4469-BDFC-2AF96F3029B3}" type="pres">
      <dgm:prSet presAssocID="{41E0E58B-CA36-4DF5-A70D-089937F80792}" presName="ChildAccent" presStyleLbl="solidFgAcc1" presStyleIdx="9" presStyleCnt="10"/>
      <dgm:spPr/>
    </dgm:pt>
    <dgm:pt modelId="{043DF2C8-3C55-4EE2-ACEE-382A8E2A93C4}" type="pres">
      <dgm:prSet presAssocID="{41E0E58B-CA36-4DF5-A70D-089937F80792}" presName="Child" presStyleLbl="revTx" presStyleIdx="12" presStyleCnt="13">
        <dgm:presLayoutVars>
          <dgm:chMax val="0"/>
          <dgm:chPref val="0"/>
          <dgm:bulletEnabled val="1"/>
        </dgm:presLayoutVars>
      </dgm:prSet>
      <dgm:spPr/>
      <dgm:t>
        <a:bodyPr/>
        <a:lstStyle/>
        <a:p>
          <a:endParaRPr lang="zh-CN" altLang="en-US"/>
        </a:p>
      </dgm:t>
    </dgm:pt>
  </dgm:ptLst>
  <dgm:cxnLst>
    <dgm:cxn modelId="{4865178F-20BA-4D88-A851-98B1AD0CD28E}" srcId="{63DFD457-AFE1-43A1-9A71-C94E1F2DB514}" destId="{C71B0AD9-4A62-43D5-9CFC-2A7A15DCEB8F}" srcOrd="1" destOrd="0" parTransId="{F6FAC528-3B0F-40DF-AB8F-3A49CE3B2AC2}" sibTransId="{FF9EE907-696F-42F8-BC6F-6C22CE6310B1}"/>
    <dgm:cxn modelId="{E779EF31-0210-4A52-A190-5C4E2A982AFE}" srcId="{C71B0AD9-4A62-43D5-9CFC-2A7A15DCEB8F}" destId="{88F05217-7E96-4A77-BB80-E103AFEEF6D8}" srcOrd="1" destOrd="0" parTransId="{6115D608-11F3-4EFD-8B56-68DE65BE542B}" sibTransId="{7B70BD4F-CE7E-495C-B064-CC5718C301CC}"/>
    <dgm:cxn modelId="{43C1C52D-EC95-4933-9B2D-B4ED5A8D16A7}" srcId="{69BA1F7D-E81E-4873-A158-3801DADB4E74}" destId="{503B6E70-90A9-41C6-8A9F-4484EC007CB6}" srcOrd="0" destOrd="0" parTransId="{9011F3A8-A5C5-4DC6-B53F-7A896D39B186}" sibTransId="{07EF93F2-C7B9-41F0-8C5C-0FEB940D5A1B}"/>
    <dgm:cxn modelId="{81EA5066-57A5-4AFE-917A-98A2829111C4}" type="presOf" srcId="{2FC35EAE-BC7F-4EB1-A3F6-9D762BF2D86C}" destId="{7CE00D9E-A397-4AC3-BA86-CC1220E5426D}" srcOrd="0" destOrd="0" presId="urn:microsoft.com/office/officeart/2008/layout/SquareAccentList"/>
    <dgm:cxn modelId="{B36788E2-C949-4EA5-9286-891E1E1A9BE4}" srcId="{69BA1F7D-E81E-4873-A158-3801DADB4E74}" destId="{4625703B-6131-4E25-822E-70843F8B1436}" srcOrd="4" destOrd="0" parTransId="{0A4169BD-EF4E-4EF8-86B7-961A0FE27121}" sibTransId="{F840A15B-1921-496F-8038-95A49839ACA7}"/>
    <dgm:cxn modelId="{A2A90D2B-C7FC-46F3-82AE-DBF2E6853BE3}" type="presOf" srcId="{3F140F53-F451-4604-AC9C-C11562E572A0}" destId="{A84E99FA-3074-4213-AD10-B112BB03A876}" srcOrd="0" destOrd="0" presId="urn:microsoft.com/office/officeart/2008/layout/SquareAccentList"/>
    <dgm:cxn modelId="{584CFC87-6B82-4632-81A3-76F94EC41EED}" srcId="{B31D200B-04E5-4260-94E4-6E5EAC79128B}" destId="{41E0E58B-CA36-4DF5-A70D-089937F80792}" srcOrd="1" destOrd="0" parTransId="{FB569C68-7827-469E-BBCD-8942E7D88C76}" sibTransId="{2BAF010A-69CE-42BA-87C9-2CECA8A15249}"/>
    <dgm:cxn modelId="{BE52D4EB-C504-4123-96F4-727B75D0366D}" srcId="{B31D200B-04E5-4260-94E4-6E5EAC79128B}" destId="{3F140F53-F451-4604-AC9C-C11562E572A0}" srcOrd="0" destOrd="0" parTransId="{CEF8CD11-9C40-42D8-9FBD-C0766A6EFE5F}" sibTransId="{389D2CAA-DFBC-4560-99C8-50E38C3889F4}"/>
    <dgm:cxn modelId="{3DF90164-BFFC-45D4-90B8-9CF1CFF35C44}" type="presOf" srcId="{4625703B-6131-4E25-822E-70843F8B1436}" destId="{F04EB76A-B487-4247-8E8D-6223E1E3D82F}" srcOrd="0" destOrd="0" presId="urn:microsoft.com/office/officeart/2008/layout/SquareAccentList"/>
    <dgm:cxn modelId="{FFC9BC09-97A2-4C33-9626-897BCF9323F2}" type="presOf" srcId="{503B6E70-90A9-41C6-8A9F-4484EC007CB6}" destId="{4A3796BC-5234-4FE3-AD56-808CBC3EA383}" srcOrd="0" destOrd="0" presId="urn:microsoft.com/office/officeart/2008/layout/SquareAccentList"/>
    <dgm:cxn modelId="{E4396310-3F8A-4730-B6FB-958EF1D737BB}" type="presOf" srcId="{5C4964B4-77A3-4733-9506-88A1EC686C5A}" destId="{3228C987-E838-483D-B9B5-AE80C312179E}" srcOrd="0" destOrd="0" presId="urn:microsoft.com/office/officeart/2008/layout/SquareAccentList"/>
    <dgm:cxn modelId="{DAA7BE78-FD17-4BCC-9827-B720DE61FAFE}" srcId="{69BA1F7D-E81E-4873-A158-3801DADB4E74}" destId="{850FF4C5-C7AD-4AE6-B0C6-0CA4FCFAFDC7}" srcOrd="5" destOrd="0" parTransId="{0D3481EE-9DD1-4DF9-B877-C87F25685DCE}" sibTransId="{0614A0B2-9D00-4F89-937B-7028EAD71407}"/>
    <dgm:cxn modelId="{5E93263B-490A-4913-8484-27201F5E0CB7}" srcId="{63DFD457-AFE1-43A1-9A71-C94E1F2DB514}" destId="{B31D200B-04E5-4260-94E4-6E5EAC79128B}" srcOrd="2" destOrd="0" parTransId="{6A16138F-89F3-40CC-B928-FC0727C10470}" sibTransId="{51E70B0D-12EB-4DC3-91FD-DE768A6C23E1}"/>
    <dgm:cxn modelId="{5F116D34-9693-44C1-980D-683264407D8B}" srcId="{69BA1F7D-E81E-4873-A158-3801DADB4E74}" destId="{F1FFFFFC-75F6-48A3-A2CB-799317CA688D}" srcOrd="1" destOrd="0" parTransId="{899F0F33-6FC3-4CC9-8BF8-DB07F11CA138}" sibTransId="{5CD7CD42-EB6D-4922-8853-982009C7CACA}"/>
    <dgm:cxn modelId="{588B6BC7-534F-42FE-A775-D1AC1A987D35}" type="presOf" srcId="{41E0E58B-CA36-4DF5-A70D-089937F80792}" destId="{043DF2C8-3C55-4EE2-ACEE-382A8E2A93C4}" srcOrd="0" destOrd="0" presId="urn:microsoft.com/office/officeart/2008/layout/SquareAccentList"/>
    <dgm:cxn modelId="{1C0B9306-B99C-45FE-849E-18EC5E546925}" type="presOf" srcId="{88F05217-7E96-4A77-BB80-E103AFEEF6D8}" destId="{675229B5-40E6-47EB-AD4B-B35831DBEC01}" srcOrd="0" destOrd="0" presId="urn:microsoft.com/office/officeart/2008/layout/SquareAccentList"/>
    <dgm:cxn modelId="{D66FA926-44B7-4F1D-B60B-849C4CA4F7F9}" type="presOf" srcId="{63DFD457-AFE1-43A1-9A71-C94E1F2DB514}" destId="{DE81E66E-023D-4D16-AFBA-C027D71072E6}" srcOrd="0" destOrd="0" presId="urn:microsoft.com/office/officeart/2008/layout/SquareAccentList"/>
    <dgm:cxn modelId="{33B081A4-7191-471E-8626-7BC4DD994695}" type="presOf" srcId="{F1FFFFFC-75F6-48A3-A2CB-799317CA688D}" destId="{2547B695-18B1-47C4-8A11-ABF03F39A04A}" srcOrd="0" destOrd="0" presId="urn:microsoft.com/office/officeart/2008/layout/SquareAccentList"/>
    <dgm:cxn modelId="{A9A07677-9B77-430F-AFE8-3FBE6F28A8A3}" type="presOf" srcId="{850FF4C5-C7AD-4AE6-B0C6-0CA4FCFAFDC7}" destId="{7CC5ED09-5C6A-4829-80B5-CB7C49F6B4BB}" srcOrd="0" destOrd="0" presId="urn:microsoft.com/office/officeart/2008/layout/SquareAccentList"/>
    <dgm:cxn modelId="{118C3CE3-25A4-4D14-B55B-2C9771CC4E59}" type="presOf" srcId="{69BA1F7D-E81E-4873-A158-3801DADB4E74}" destId="{CD325CF3-0246-409C-925E-CEA053F6658B}" srcOrd="0" destOrd="0" presId="urn:microsoft.com/office/officeart/2008/layout/SquareAccentList"/>
    <dgm:cxn modelId="{73FEBA04-F9CF-4986-AA9E-862B36C91DD7}" srcId="{69BA1F7D-E81E-4873-A158-3801DADB4E74}" destId="{2FC35EAE-BC7F-4EB1-A3F6-9D762BF2D86C}" srcOrd="3" destOrd="0" parTransId="{E7ADD920-D8D0-4DEE-94BC-E47B8A8A5E17}" sibTransId="{4AA9B462-2645-4485-B853-40A8A6B49B70}"/>
    <dgm:cxn modelId="{387AF01E-1AE8-421D-902B-67493D2C3FCC}" srcId="{69BA1F7D-E81E-4873-A158-3801DADB4E74}" destId="{5C4964B4-77A3-4733-9506-88A1EC686C5A}" srcOrd="2" destOrd="0" parTransId="{CFC45763-B446-4D49-BF6C-E1DFD2E135B1}" sibTransId="{F19EC181-F781-45F4-AA17-5C95E13022B4}"/>
    <dgm:cxn modelId="{461F45CB-67BE-4FEE-A056-D2E73E84DD79}" type="presOf" srcId="{C71B0AD9-4A62-43D5-9CFC-2A7A15DCEB8F}" destId="{8C03D102-71E2-43BB-AE50-2B2F6AA43A89}" srcOrd="0" destOrd="0" presId="urn:microsoft.com/office/officeart/2008/layout/SquareAccentList"/>
    <dgm:cxn modelId="{8F2FFEA1-785A-4B97-A805-333A345F3CAE}" type="presOf" srcId="{B31D200B-04E5-4260-94E4-6E5EAC79128B}" destId="{45273213-B34A-44C7-8158-E92A18A4098E}" srcOrd="0" destOrd="0" presId="urn:microsoft.com/office/officeart/2008/layout/SquareAccentList"/>
    <dgm:cxn modelId="{8CD0F78B-2949-4613-8EF3-1C5892646B15}" srcId="{63DFD457-AFE1-43A1-9A71-C94E1F2DB514}" destId="{69BA1F7D-E81E-4873-A158-3801DADB4E74}" srcOrd="0" destOrd="0" parTransId="{4BFA5D3B-745A-4A49-8961-D10C4484F5AF}" sibTransId="{F2005DE6-DAF5-4866-BEE0-F8B6F46D553A}"/>
    <dgm:cxn modelId="{16137BFE-BA40-458F-8580-E9C04001668A}" srcId="{C71B0AD9-4A62-43D5-9CFC-2A7A15DCEB8F}" destId="{C5F7C726-FECC-4336-AE9B-959FB76CBB8E}" srcOrd="0" destOrd="0" parTransId="{77E9055F-C4BA-42D6-BF2F-67363B70899B}" sibTransId="{EAA0C79D-D727-4C35-9D8B-4500E69AAEFE}"/>
    <dgm:cxn modelId="{67D8D216-F28F-4734-A366-8A07BC4EF207}" type="presOf" srcId="{C5F7C726-FECC-4336-AE9B-959FB76CBB8E}" destId="{39E14F9F-BBCD-4473-9BC3-831B88D50ADE}" srcOrd="0" destOrd="0" presId="urn:microsoft.com/office/officeart/2008/layout/SquareAccentList"/>
    <dgm:cxn modelId="{2ADEE7F7-7455-43B2-AACC-09DBEB27A32F}" type="presParOf" srcId="{DE81E66E-023D-4D16-AFBA-C027D71072E6}" destId="{5CA016F7-3E8B-466C-BE45-7CEFCAC44715}" srcOrd="0" destOrd="0" presId="urn:microsoft.com/office/officeart/2008/layout/SquareAccentList"/>
    <dgm:cxn modelId="{6CD09538-8AA7-4A75-AC28-F393F708180F}" type="presParOf" srcId="{5CA016F7-3E8B-466C-BE45-7CEFCAC44715}" destId="{FCAA66DC-BEA8-4599-AA87-52AFFBC63ECC}" srcOrd="0" destOrd="0" presId="urn:microsoft.com/office/officeart/2008/layout/SquareAccentList"/>
    <dgm:cxn modelId="{E824DDBE-C3C7-41AF-A93F-89544AD96A85}" type="presParOf" srcId="{FCAA66DC-BEA8-4599-AA87-52AFFBC63ECC}" destId="{49CE12AF-DCD8-4BE4-BAE4-30197BD7ACB5}" srcOrd="0" destOrd="0" presId="urn:microsoft.com/office/officeart/2008/layout/SquareAccentList"/>
    <dgm:cxn modelId="{4D31A236-3378-47C4-A6F8-E4073B519DEA}" type="presParOf" srcId="{FCAA66DC-BEA8-4599-AA87-52AFFBC63ECC}" destId="{30EBDB64-0ECC-4656-9D4C-D3BF81483042}" srcOrd="1" destOrd="0" presId="urn:microsoft.com/office/officeart/2008/layout/SquareAccentList"/>
    <dgm:cxn modelId="{C1479E43-7245-48EC-9D5A-CAC985F62F33}" type="presParOf" srcId="{FCAA66DC-BEA8-4599-AA87-52AFFBC63ECC}" destId="{CD325CF3-0246-409C-925E-CEA053F6658B}" srcOrd="2" destOrd="0" presId="urn:microsoft.com/office/officeart/2008/layout/SquareAccentList"/>
    <dgm:cxn modelId="{D07705A5-6E5C-4C90-9D93-AA3D0527ED02}" type="presParOf" srcId="{5CA016F7-3E8B-466C-BE45-7CEFCAC44715}" destId="{CE400D7F-3150-40CE-B01F-4007D3946268}" srcOrd="1" destOrd="0" presId="urn:microsoft.com/office/officeart/2008/layout/SquareAccentList"/>
    <dgm:cxn modelId="{51A9E9C2-8247-4D8F-904B-2832DAEA9C9A}" type="presParOf" srcId="{CE400D7F-3150-40CE-B01F-4007D3946268}" destId="{06A24E0C-9AC8-4308-AC3B-52DE7727F6EF}" srcOrd="0" destOrd="0" presId="urn:microsoft.com/office/officeart/2008/layout/SquareAccentList"/>
    <dgm:cxn modelId="{6ACCE88A-96C1-4D6A-881A-A46187374FB4}" type="presParOf" srcId="{06A24E0C-9AC8-4308-AC3B-52DE7727F6EF}" destId="{CB0CCAA2-4E5A-4DE4-A449-E7CAFC708E54}" srcOrd="0" destOrd="0" presId="urn:microsoft.com/office/officeart/2008/layout/SquareAccentList"/>
    <dgm:cxn modelId="{60270F6E-7B2F-46DE-AE0A-36273EBD5274}" type="presParOf" srcId="{06A24E0C-9AC8-4308-AC3B-52DE7727F6EF}" destId="{4A3796BC-5234-4FE3-AD56-808CBC3EA383}" srcOrd="1" destOrd="0" presId="urn:microsoft.com/office/officeart/2008/layout/SquareAccentList"/>
    <dgm:cxn modelId="{42939C31-CCC5-4E1C-B5EC-2EC6E6046166}" type="presParOf" srcId="{CE400D7F-3150-40CE-B01F-4007D3946268}" destId="{C8213EA5-17B5-43F3-9B0C-53B640D998EF}" srcOrd="1" destOrd="0" presId="urn:microsoft.com/office/officeart/2008/layout/SquareAccentList"/>
    <dgm:cxn modelId="{1A33E72C-96DE-4C51-981D-6BBECF8498E5}" type="presParOf" srcId="{C8213EA5-17B5-43F3-9B0C-53B640D998EF}" destId="{C91CA4D7-5A2C-4964-A770-D7F3A092E8A9}" srcOrd="0" destOrd="0" presId="urn:microsoft.com/office/officeart/2008/layout/SquareAccentList"/>
    <dgm:cxn modelId="{BB7AC7AE-C99A-415C-B222-DF8CB935C8FF}" type="presParOf" srcId="{C8213EA5-17B5-43F3-9B0C-53B640D998EF}" destId="{2547B695-18B1-47C4-8A11-ABF03F39A04A}" srcOrd="1" destOrd="0" presId="urn:microsoft.com/office/officeart/2008/layout/SquareAccentList"/>
    <dgm:cxn modelId="{37B5E299-8336-4F77-902A-C9268A50A798}" type="presParOf" srcId="{CE400D7F-3150-40CE-B01F-4007D3946268}" destId="{C252EA06-1F9D-44CE-A548-C8153311CC30}" srcOrd="2" destOrd="0" presId="urn:microsoft.com/office/officeart/2008/layout/SquareAccentList"/>
    <dgm:cxn modelId="{CF1804C2-5FBA-4A1C-B32C-59D57F39BF68}" type="presParOf" srcId="{C252EA06-1F9D-44CE-A548-C8153311CC30}" destId="{66637D19-B8C7-468F-AFC4-0717CABD2205}" srcOrd="0" destOrd="0" presId="urn:microsoft.com/office/officeart/2008/layout/SquareAccentList"/>
    <dgm:cxn modelId="{7B6F8D4F-C191-47DC-A72B-5ADF3F4B985C}" type="presParOf" srcId="{C252EA06-1F9D-44CE-A548-C8153311CC30}" destId="{3228C987-E838-483D-B9B5-AE80C312179E}" srcOrd="1" destOrd="0" presId="urn:microsoft.com/office/officeart/2008/layout/SquareAccentList"/>
    <dgm:cxn modelId="{6A52BE39-FF86-4831-A0C8-CB41874F5873}" type="presParOf" srcId="{CE400D7F-3150-40CE-B01F-4007D3946268}" destId="{935B8A05-82A1-4B01-ADD0-EBE5A0113B5D}" srcOrd="3" destOrd="0" presId="urn:microsoft.com/office/officeart/2008/layout/SquareAccentList"/>
    <dgm:cxn modelId="{D69ACC1B-5F03-4E4C-81DC-75F60CA8BBA8}" type="presParOf" srcId="{935B8A05-82A1-4B01-ADD0-EBE5A0113B5D}" destId="{0BE0AD72-C01B-499E-BC2D-6A9BAEB8190B}" srcOrd="0" destOrd="0" presId="urn:microsoft.com/office/officeart/2008/layout/SquareAccentList"/>
    <dgm:cxn modelId="{CDA0056A-9656-4175-AD6C-1C0438CCE046}" type="presParOf" srcId="{935B8A05-82A1-4B01-ADD0-EBE5A0113B5D}" destId="{7CE00D9E-A397-4AC3-BA86-CC1220E5426D}" srcOrd="1" destOrd="0" presId="urn:microsoft.com/office/officeart/2008/layout/SquareAccentList"/>
    <dgm:cxn modelId="{16668F35-88FD-40F0-AB20-3A76AF360910}" type="presParOf" srcId="{CE400D7F-3150-40CE-B01F-4007D3946268}" destId="{862BA94C-A583-4CBB-8764-6AB4F2585C6F}" srcOrd="4" destOrd="0" presId="urn:microsoft.com/office/officeart/2008/layout/SquareAccentList"/>
    <dgm:cxn modelId="{C81ABCE2-B1FC-420E-A445-07C016C23E09}" type="presParOf" srcId="{862BA94C-A583-4CBB-8764-6AB4F2585C6F}" destId="{370106FA-A0B8-4C68-8485-5B6C3A06F892}" srcOrd="0" destOrd="0" presId="urn:microsoft.com/office/officeart/2008/layout/SquareAccentList"/>
    <dgm:cxn modelId="{3A88BC82-7D10-47E3-88EF-E942509E4FFC}" type="presParOf" srcId="{862BA94C-A583-4CBB-8764-6AB4F2585C6F}" destId="{F04EB76A-B487-4247-8E8D-6223E1E3D82F}" srcOrd="1" destOrd="0" presId="urn:microsoft.com/office/officeart/2008/layout/SquareAccentList"/>
    <dgm:cxn modelId="{60A1E0BF-5224-459D-994F-EBEDBECDB3FB}" type="presParOf" srcId="{CE400D7F-3150-40CE-B01F-4007D3946268}" destId="{484D4BA9-61E3-469D-AD02-E6DEE7E6AADD}" srcOrd="5" destOrd="0" presId="urn:microsoft.com/office/officeart/2008/layout/SquareAccentList"/>
    <dgm:cxn modelId="{47189564-09C5-44CB-96CC-2EB2C0186095}" type="presParOf" srcId="{484D4BA9-61E3-469D-AD02-E6DEE7E6AADD}" destId="{65AF37F4-0FCE-4059-ACDF-2A39B72C886D}" srcOrd="0" destOrd="0" presId="urn:microsoft.com/office/officeart/2008/layout/SquareAccentList"/>
    <dgm:cxn modelId="{EA6BA04C-EE96-47A4-87B0-8940F223A1E6}" type="presParOf" srcId="{484D4BA9-61E3-469D-AD02-E6DEE7E6AADD}" destId="{7CC5ED09-5C6A-4829-80B5-CB7C49F6B4BB}" srcOrd="1" destOrd="0" presId="urn:microsoft.com/office/officeart/2008/layout/SquareAccentList"/>
    <dgm:cxn modelId="{0C84F44B-6CF1-4627-9E2D-05D148D66837}" type="presParOf" srcId="{DE81E66E-023D-4D16-AFBA-C027D71072E6}" destId="{1F30C08F-6987-4817-B1D1-77D0E46BB4DB}" srcOrd="1" destOrd="0" presId="urn:microsoft.com/office/officeart/2008/layout/SquareAccentList"/>
    <dgm:cxn modelId="{32183F4A-2FE9-47B8-A8F0-4AAA04861248}" type="presParOf" srcId="{1F30C08F-6987-4817-B1D1-77D0E46BB4DB}" destId="{43D3068D-DA49-4883-ACE2-4959BAC64CA5}" srcOrd="0" destOrd="0" presId="urn:microsoft.com/office/officeart/2008/layout/SquareAccentList"/>
    <dgm:cxn modelId="{83488F10-98D9-4327-ADFE-0C9F79343F2F}" type="presParOf" srcId="{43D3068D-DA49-4883-ACE2-4959BAC64CA5}" destId="{5D84A942-2BD8-4CED-A843-9ECB140ABD97}" srcOrd="0" destOrd="0" presId="urn:microsoft.com/office/officeart/2008/layout/SquareAccentList"/>
    <dgm:cxn modelId="{73B4968F-0A78-4EAF-A1AF-95329C4CD3A1}" type="presParOf" srcId="{43D3068D-DA49-4883-ACE2-4959BAC64CA5}" destId="{C3D63A8E-A227-4892-801A-B062C37F49F8}" srcOrd="1" destOrd="0" presId="urn:microsoft.com/office/officeart/2008/layout/SquareAccentList"/>
    <dgm:cxn modelId="{19DE4B04-6230-4175-BFA5-5B9DD28150CC}" type="presParOf" srcId="{43D3068D-DA49-4883-ACE2-4959BAC64CA5}" destId="{8C03D102-71E2-43BB-AE50-2B2F6AA43A89}" srcOrd="2" destOrd="0" presId="urn:microsoft.com/office/officeart/2008/layout/SquareAccentList"/>
    <dgm:cxn modelId="{64DE7EDE-E4A8-4939-97D9-3EFE7EE51C75}" type="presParOf" srcId="{1F30C08F-6987-4817-B1D1-77D0E46BB4DB}" destId="{E798929E-A781-4FB3-8ADE-FA3D69F36355}" srcOrd="1" destOrd="0" presId="urn:microsoft.com/office/officeart/2008/layout/SquareAccentList"/>
    <dgm:cxn modelId="{EE01B48D-A107-4DB3-A405-CF3815D49351}" type="presParOf" srcId="{E798929E-A781-4FB3-8ADE-FA3D69F36355}" destId="{8CADBC2D-B131-499B-B83D-4BD87ED1804B}" srcOrd="0" destOrd="0" presId="urn:microsoft.com/office/officeart/2008/layout/SquareAccentList"/>
    <dgm:cxn modelId="{C775B803-1E04-43D9-AF10-D80190FE9515}" type="presParOf" srcId="{8CADBC2D-B131-499B-B83D-4BD87ED1804B}" destId="{5CB2726A-A381-4510-8C9B-AEDD04660810}" srcOrd="0" destOrd="0" presId="urn:microsoft.com/office/officeart/2008/layout/SquareAccentList"/>
    <dgm:cxn modelId="{44CBC9AB-ADF3-4CB4-9D2F-47F814BA770E}" type="presParOf" srcId="{8CADBC2D-B131-499B-B83D-4BD87ED1804B}" destId="{39E14F9F-BBCD-4473-9BC3-831B88D50ADE}" srcOrd="1" destOrd="0" presId="urn:microsoft.com/office/officeart/2008/layout/SquareAccentList"/>
    <dgm:cxn modelId="{2AF77623-DAD8-4B71-8319-E061DEB13152}" type="presParOf" srcId="{E798929E-A781-4FB3-8ADE-FA3D69F36355}" destId="{319B4F66-5BB3-4FC4-A60D-C5A7B6D8DD02}" srcOrd="1" destOrd="0" presId="urn:microsoft.com/office/officeart/2008/layout/SquareAccentList"/>
    <dgm:cxn modelId="{E2FB9C55-4DC8-4572-A2D9-D2F384D7E97B}" type="presParOf" srcId="{319B4F66-5BB3-4FC4-A60D-C5A7B6D8DD02}" destId="{0CA72695-1B3C-4194-904F-9619A5677D3D}" srcOrd="0" destOrd="0" presId="urn:microsoft.com/office/officeart/2008/layout/SquareAccentList"/>
    <dgm:cxn modelId="{F0E69A32-B553-4786-B0F0-4DD063879E14}" type="presParOf" srcId="{319B4F66-5BB3-4FC4-A60D-C5A7B6D8DD02}" destId="{675229B5-40E6-47EB-AD4B-B35831DBEC01}" srcOrd="1" destOrd="0" presId="urn:microsoft.com/office/officeart/2008/layout/SquareAccentList"/>
    <dgm:cxn modelId="{573E5D86-601B-4BA9-B70D-87CD7CE79D25}" type="presParOf" srcId="{DE81E66E-023D-4D16-AFBA-C027D71072E6}" destId="{E27042DA-02BA-4478-A720-5D3230C39691}" srcOrd="2" destOrd="0" presId="urn:microsoft.com/office/officeart/2008/layout/SquareAccentList"/>
    <dgm:cxn modelId="{C257D245-20AF-45CC-BC78-7BF400591DB1}" type="presParOf" srcId="{E27042DA-02BA-4478-A720-5D3230C39691}" destId="{50851375-FCB6-4F4F-A3D9-C6B92B6079A1}" srcOrd="0" destOrd="0" presId="urn:microsoft.com/office/officeart/2008/layout/SquareAccentList"/>
    <dgm:cxn modelId="{55DE4AA4-E0E7-401C-A95C-30948C8D8926}" type="presParOf" srcId="{50851375-FCB6-4F4F-A3D9-C6B92B6079A1}" destId="{CEB89F6E-80B9-4B45-997C-AD2EBE5B45B6}" srcOrd="0" destOrd="0" presId="urn:microsoft.com/office/officeart/2008/layout/SquareAccentList"/>
    <dgm:cxn modelId="{596E0532-C05E-476D-B9B1-08205453A606}" type="presParOf" srcId="{50851375-FCB6-4F4F-A3D9-C6B92B6079A1}" destId="{3800E909-FE4C-43C8-8AE4-A3FF5410F0E4}" srcOrd="1" destOrd="0" presId="urn:microsoft.com/office/officeart/2008/layout/SquareAccentList"/>
    <dgm:cxn modelId="{634D3DB9-45AA-40E8-BB16-D98A5AB55184}" type="presParOf" srcId="{50851375-FCB6-4F4F-A3D9-C6B92B6079A1}" destId="{45273213-B34A-44C7-8158-E92A18A4098E}" srcOrd="2" destOrd="0" presId="urn:microsoft.com/office/officeart/2008/layout/SquareAccentList"/>
    <dgm:cxn modelId="{4906396D-A61E-4C6D-9650-7945E1184CFC}" type="presParOf" srcId="{E27042DA-02BA-4478-A720-5D3230C39691}" destId="{BC924CB7-9A36-45A5-BCFA-6C880BC0729E}" srcOrd="1" destOrd="0" presId="urn:microsoft.com/office/officeart/2008/layout/SquareAccentList"/>
    <dgm:cxn modelId="{9FE8AC8E-0F6E-404A-8C73-9A35FF4D3924}" type="presParOf" srcId="{BC924CB7-9A36-45A5-BCFA-6C880BC0729E}" destId="{D3DAB37A-1416-44FD-992A-3262B021A4B3}" srcOrd="0" destOrd="0" presId="urn:microsoft.com/office/officeart/2008/layout/SquareAccentList"/>
    <dgm:cxn modelId="{9907C1F5-A5E4-4635-BB3C-8FF9FD123A28}" type="presParOf" srcId="{D3DAB37A-1416-44FD-992A-3262B021A4B3}" destId="{BBE77E56-5EB6-42CC-A4D0-EDA4B97C1B48}" srcOrd="0" destOrd="0" presId="urn:microsoft.com/office/officeart/2008/layout/SquareAccentList"/>
    <dgm:cxn modelId="{FB230B75-05E0-49CE-9AFE-F12BE18B9E43}" type="presParOf" srcId="{D3DAB37A-1416-44FD-992A-3262B021A4B3}" destId="{A84E99FA-3074-4213-AD10-B112BB03A876}" srcOrd="1" destOrd="0" presId="urn:microsoft.com/office/officeart/2008/layout/SquareAccentList"/>
    <dgm:cxn modelId="{6C829DE0-6A7D-49DB-A4E6-4C07B7EFB864}" type="presParOf" srcId="{BC924CB7-9A36-45A5-BCFA-6C880BC0729E}" destId="{D5CE3669-00D6-4207-A496-BFD43BF2EB43}" srcOrd="1" destOrd="0" presId="urn:microsoft.com/office/officeart/2008/layout/SquareAccentList"/>
    <dgm:cxn modelId="{725338C2-B442-40F1-9405-B54A1DB11EAF}" type="presParOf" srcId="{D5CE3669-00D6-4207-A496-BFD43BF2EB43}" destId="{D506BF80-C359-4469-BDFC-2AF96F3029B3}" srcOrd="0" destOrd="0" presId="urn:microsoft.com/office/officeart/2008/layout/SquareAccentList"/>
    <dgm:cxn modelId="{B37BED38-74C4-40A2-A5F4-8A46E28A559D}" type="presParOf" srcId="{D5CE3669-00D6-4207-A496-BFD43BF2EB43}" destId="{043DF2C8-3C55-4EE2-ACEE-382A8E2A93C4}"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E12AF-DCD8-4BE4-BAE4-30197BD7ACB5}">
      <dsp:nvSpPr>
        <dsp:cNvPr id="0" name=""/>
        <dsp:cNvSpPr/>
      </dsp:nvSpPr>
      <dsp:spPr>
        <a:xfrm>
          <a:off x="104700" y="499198"/>
          <a:ext cx="2362022" cy="27788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0EBDB64-0ECC-4656-9D4C-D3BF81483042}">
      <dsp:nvSpPr>
        <dsp:cNvPr id="0" name=""/>
        <dsp:cNvSpPr/>
      </dsp:nvSpPr>
      <dsp:spPr>
        <a:xfrm>
          <a:off x="104700" y="603560"/>
          <a:ext cx="173522" cy="173522"/>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325CF3-0246-409C-925E-CEA053F6658B}">
      <dsp:nvSpPr>
        <dsp:cNvPr id="0" name=""/>
        <dsp:cNvSpPr/>
      </dsp:nvSpPr>
      <dsp:spPr>
        <a:xfrm>
          <a:off x="104700" y="0"/>
          <a:ext cx="2362022" cy="499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l" defTabSz="933450">
            <a:lnSpc>
              <a:spcPct val="90000"/>
            </a:lnSpc>
            <a:spcBef>
              <a:spcPct val="0"/>
            </a:spcBef>
            <a:spcAft>
              <a:spcPct val="35000"/>
            </a:spcAft>
          </a:pPr>
          <a:r>
            <a:rPr lang="zh-CN" altLang="en-US" sz="2100" kern="1200" dirty="0" smtClean="0"/>
            <a:t>项目数据维护</a:t>
          </a:r>
          <a:endParaRPr lang="zh-CN" altLang="en-US" sz="2100" kern="1200" dirty="0"/>
        </a:p>
      </dsp:txBody>
      <dsp:txXfrm>
        <a:off x="104700" y="0"/>
        <a:ext cx="2362022" cy="499198"/>
      </dsp:txXfrm>
    </dsp:sp>
    <dsp:sp modelId="{CB0CCAA2-4E5A-4DE4-A449-E7CAFC708E54}">
      <dsp:nvSpPr>
        <dsp:cNvPr id="0" name=""/>
        <dsp:cNvSpPr/>
      </dsp:nvSpPr>
      <dsp:spPr>
        <a:xfrm>
          <a:off x="104700" y="1008036"/>
          <a:ext cx="173518" cy="17351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3796BC-5234-4FE3-AD56-808CBC3EA383}">
      <dsp:nvSpPr>
        <dsp:cNvPr id="0" name=""/>
        <dsp:cNvSpPr/>
      </dsp:nvSpPr>
      <dsp:spPr>
        <a:xfrm>
          <a:off x="270042" y="892560"/>
          <a:ext cx="2196681" cy="40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ctr" anchorCtr="0">
          <a:noAutofit/>
        </a:bodyPr>
        <a:lstStyle/>
        <a:p>
          <a:pPr lvl="0" algn="l" defTabSz="400050">
            <a:lnSpc>
              <a:spcPct val="90000"/>
            </a:lnSpc>
            <a:spcBef>
              <a:spcPct val="0"/>
            </a:spcBef>
            <a:spcAft>
              <a:spcPct val="35000"/>
            </a:spcAft>
          </a:pPr>
          <a:r>
            <a:rPr lang="zh-CN" altLang="en-US" sz="900" kern="1200" dirty="0" smtClean="0"/>
            <a:t>创建项目</a:t>
          </a:r>
          <a:endParaRPr lang="zh-CN" altLang="en-US" sz="900" kern="1200" dirty="0"/>
        </a:p>
      </dsp:txBody>
      <dsp:txXfrm>
        <a:off x="270042" y="892560"/>
        <a:ext cx="2196681" cy="404471"/>
      </dsp:txXfrm>
    </dsp:sp>
    <dsp:sp modelId="{C91CA4D7-5A2C-4964-A770-D7F3A092E8A9}">
      <dsp:nvSpPr>
        <dsp:cNvPr id="0" name=""/>
        <dsp:cNvSpPr/>
      </dsp:nvSpPr>
      <dsp:spPr>
        <a:xfrm>
          <a:off x="104700" y="1412508"/>
          <a:ext cx="173518" cy="17351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47B695-18B1-47C4-8A11-ABF03F39A04A}">
      <dsp:nvSpPr>
        <dsp:cNvPr id="0" name=""/>
        <dsp:cNvSpPr/>
      </dsp:nvSpPr>
      <dsp:spPr>
        <a:xfrm>
          <a:off x="270042" y="1297032"/>
          <a:ext cx="2196681" cy="40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ctr" anchorCtr="0">
          <a:noAutofit/>
        </a:bodyPr>
        <a:lstStyle/>
        <a:p>
          <a:pPr lvl="0" algn="l" defTabSz="400050">
            <a:lnSpc>
              <a:spcPct val="90000"/>
            </a:lnSpc>
            <a:spcBef>
              <a:spcPct val="0"/>
            </a:spcBef>
            <a:spcAft>
              <a:spcPct val="35000"/>
            </a:spcAft>
          </a:pPr>
          <a:r>
            <a:rPr lang="zh-CN" altLang="en-US" sz="900" kern="1200" dirty="0" smtClean="0"/>
            <a:t>组建项目成员</a:t>
          </a:r>
          <a:endParaRPr lang="zh-CN" altLang="en-US" sz="900" kern="1200" dirty="0"/>
        </a:p>
      </dsp:txBody>
      <dsp:txXfrm>
        <a:off x="270042" y="1297032"/>
        <a:ext cx="2196681" cy="404471"/>
      </dsp:txXfrm>
    </dsp:sp>
    <dsp:sp modelId="{66637D19-B8C7-468F-AFC4-0717CABD2205}">
      <dsp:nvSpPr>
        <dsp:cNvPr id="0" name=""/>
        <dsp:cNvSpPr/>
      </dsp:nvSpPr>
      <dsp:spPr>
        <a:xfrm>
          <a:off x="104700" y="1816980"/>
          <a:ext cx="173518" cy="17351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28C987-E838-483D-B9B5-AE80C312179E}">
      <dsp:nvSpPr>
        <dsp:cNvPr id="0" name=""/>
        <dsp:cNvSpPr/>
      </dsp:nvSpPr>
      <dsp:spPr>
        <a:xfrm>
          <a:off x="270042" y="1701504"/>
          <a:ext cx="2196681" cy="40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ctr" anchorCtr="0">
          <a:noAutofit/>
        </a:bodyPr>
        <a:lstStyle/>
        <a:p>
          <a:pPr lvl="0" algn="l" defTabSz="400050">
            <a:lnSpc>
              <a:spcPct val="90000"/>
            </a:lnSpc>
            <a:spcBef>
              <a:spcPct val="0"/>
            </a:spcBef>
            <a:spcAft>
              <a:spcPct val="35000"/>
            </a:spcAft>
          </a:pPr>
          <a:r>
            <a:rPr lang="en-US" altLang="zh-CN" sz="900" kern="1200" dirty="0" smtClean="0"/>
            <a:t>WBS</a:t>
          </a:r>
          <a:r>
            <a:rPr lang="zh-CN" altLang="en-US" sz="900" kern="1200" dirty="0" smtClean="0"/>
            <a:t>排程</a:t>
          </a:r>
          <a:endParaRPr lang="zh-CN" altLang="en-US" sz="900" kern="1200" dirty="0"/>
        </a:p>
      </dsp:txBody>
      <dsp:txXfrm>
        <a:off x="270042" y="1701504"/>
        <a:ext cx="2196681" cy="404471"/>
      </dsp:txXfrm>
    </dsp:sp>
    <dsp:sp modelId="{0BE0AD72-C01B-499E-BC2D-6A9BAEB8190B}">
      <dsp:nvSpPr>
        <dsp:cNvPr id="0" name=""/>
        <dsp:cNvSpPr/>
      </dsp:nvSpPr>
      <dsp:spPr>
        <a:xfrm>
          <a:off x="104700" y="2221452"/>
          <a:ext cx="173518" cy="17351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E00D9E-A397-4AC3-BA86-CC1220E5426D}">
      <dsp:nvSpPr>
        <dsp:cNvPr id="0" name=""/>
        <dsp:cNvSpPr/>
      </dsp:nvSpPr>
      <dsp:spPr>
        <a:xfrm>
          <a:off x="270042" y="2105976"/>
          <a:ext cx="2196681" cy="40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ctr" anchorCtr="0">
          <a:noAutofit/>
        </a:bodyPr>
        <a:lstStyle/>
        <a:p>
          <a:pPr lvl="0" algn="l" defTabSz="400050">
            <a:lnSpc>
              <a:spcPct val="90000"/>
            </a:lnSpc>
            <a:spcBef>
              <a:spcPct val="0"/>
            </a:spcBef>
            <a:spcAft>
              <a:spcPct val="35000"/>
            </a:spcAft>
          </a:pPr>
          <a:r>
            <a:rPr lang="zh-CN" altLang="en-US" sz="900" kern="1200" dirty="0" smtClean="0"/>
            <a:t>任务锁定、分派</a:t>
          </a:r>
          <a:endParaRPr lang="zh-CN" altLang="en-US" sz="900" kern="1200" dirty="0"/>
        </a:p>
      </dsp:txBody>
      <dsp:txXfrm>
        <a:off x="270042" y="2105976"/>
        <a:ext cx="2196681" cy="404471"/>
      </dsp:txXfrm>
    </dsp:sp>
    <dsp:sp modelId="{370106FA-A0B8-4C68-8485-5B6C3A06F892}">
      <dsp:nvSpPr>
        <dsp:cNvPr id="0" name=""/>
        <dsp:cNvSpPr/>
      </dsp:nvSpPr>
      <dsp:spPr>
        <a:xfrm>
          <a:off x="104700" y="2625924"/>
          <a:ext cx="173518" cy="17351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4EB76A-B487-4247-8E8D-6223E1E3D82F}">
      <dsp:nvSpPr>
        <dsp:cNvPr id="0" name=""/>
        <dsp:cNvSpPr/>
      </dsp:nvSpPr>
      <dsp:spPr>
        <a:xfrm>
          <a:off x="270042" y="2510448"/>
          <a:ext cx="2196681" cy="40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ctr" anchorCtr="0">
          <a:noAutofit/>
        </a:bodyPr>
        <a:lstStyle/>
        <a:p>
          <a:pPr lvl="0" algn="l" defTabSz="400050">
            <a:lnSpc>
              <a:spcPct val="90000"/>
            </a:lnSpc>
            <a:spcBef>
              <a:spcPct val="0"/>
            </a:spcBef>
            <a:spcAft>
              <a:spcPct val="35000"/>
            </a:spcAft>
          </a:pPr>
          <a:r>
            <a:rPr lang="zh-CN" altLang="en-US" sz="900" kern="1200" dirty="0" smtClean="0"/>
            <a:t>试装车号</a:t>
          </a:r>
          <a:endParaRPr lang="zh-CN" altLang="en-US" sz="900" kern="1200" dirty="0"/>
        </a:p>
      </dsp:txBody>
      <dsp:txXfrm>
        <a:off x="270042" y="2510448"/>
        <a:ext cx="2196681" cy="404471"/>
      </dsp:txXfrm>
    </dsp:sp>
    <dsp:sp modelId="{65AF37F4-0FCE-4059-ACDF-2A39B72C886D}">
      <dsp:nvSpPr>
        <dsp:cNvPr id="0" name=""/>
        <dsp:cNvSpPr/>
      </dsp:nvSpPr>
      <dsp:spPr>
        <a:xfrm>
          <a:off x="104700" y="3030396"/>
          <a:ext cx="173518" cy="17351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C5ED09-5C6A-4829-80B5-CB7C49F6B4BB}">
      <dsp:nvSpPr>
        <dsp:cNvPr id="0" name=""/>
        <dsp:cNvSpPr/>
      </dsp:nvSpPr>
      <dsp:spPr>
        <a:xfrm>
          <a:off x="270042" y="2914919"/>
          <a:ext cx="2196681" cy="40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ctr" anchorCtr="0">
          <a:noAutofit/>
        </a:bodyPr>
        <a:lstStyle/>
        <a:p>
          <a:pPr lvl="0" algn="l" defTabSz="400050">
            <a:lnSpc>
              <a:spcPct val="90000"/>
            </a:lnSpc>
            <a:spcBef>
              <a:spcPct val="0"/>
            </a:spcBef>
            <a:spcAft>
              <a:spcPct val="35000"/>
            </a:spcAft>
          </a:pPr>
          <a:r>
            <a:rPr lang="zh-CN" altLang="en-US" sz="900" kern="1200" dirty="0" smtClean="0"/>
            <a:t>文件夹管理</a:t>
          </a:r>
          <a:endParaRPr lang="zh-CN" altLang="en-US" sz="900" kern="1200" dirty="0"/>
        </a:p>
      </dsp:txBody>
      <dsp:txXfrm>
        <a:off x="270042" y="2914919"/>
        <a:ext cx="2196681" cy="404471"/>
      </dsp:txXfrm>
    </dsp:sp>
    <dsp:sp modelId="{5D84A942-2BD8-4CED-A843-9ECB140ABD97}">
      <dsp:nvSpPr>
        <dsp:cNvPr id="0" name=""/>
        <dsp:cNvSpPr/>
      </dsp:nvSpPr>
      <dsp:spPr>
        <a:xfrm>
          <a:off x="2584825" y="499198"/>
          <a:ext cx="2362022" cy="27788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C3D63A8E-A227-4892-801A-B062C37F49F8}">
      <dsp:nvSpPr>
        <dsp:cNvPr id="0" name=""/>
        <dsp:cNvSpPr/>
      </dsp:nvSpPr>
      <dsp:spPr>
        <a:xfrm>
          <a:off x="2584825" y="603560"/>
          <a:ext cx="173522" cy="173522"/>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03D102-71E2-43BB-AE50-2B2F6AA43A89}">
      <dsp:nvSpPr>
        <dsp:cNvPr id="0" name=""/>
        <dsp:cNvSpPr/>
      </dsp:nvSpPr>
      <dsp:spPr>
        <a:xfrm>
          <a:off x="2584825" y="0"/>
          <a:ext cx="2362022" cy="499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l" defTabSz="933450">
            <a:lnSpc>
              <a:spcPct val="90000"/>
            </a:lnSpc>
            <a:spcBef>
              <a:spcPct val="0"/>
            </a:spcBef>
            <a:spcAft>
              <a:spcPct val="35000"/>
            </a:spcAft>
          </a:pPr>
          <a:r>
            <a:rPr lang="zh-CN" altLang="en-US" sz="2100" kern="1200" dirty="0" smtClean="0"/>
            <a:t>项目任务</a:t>
          </a:r>
          <a:endParaRPr lang="zh-CN" altLang="en-US" sz="2100" kern="1200" dirty="0"/>
        </a:p>
      </dsp:txBody>
      <dsp:txXfrm>
        <a:off x="2584825" y="0"/>
        <a:ext cx="2362022" cy="499198"/>
      </dsp:txXfrm>
    </dsp:sp>
    <dsp:sp modelId="{5CB2726A-A381-4510-8C9B-AEDD04660810}">
      <dsp:nvSpPr>
        <dsp:cNvPr id="0" name=""/>
        <dsp:cNvSpPr/>
      </dsp:nvSpPr>
      <dsp:spPr>
        <a:xfrm>
          <a:off x="2584825" y="1008036"/>
          <a:ext cx="173518" cy="17351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E14F9F-BBCD-4473-9BC3-831B88D50ADE}">
      <dsp:nvSpPr>
        <dsp:cNvPr id="0" name=""/>
        <dsp:cNvSpPr/>
      </dsp:nvSpPr>
      <dsp:spPr>
        <a:xfrm>
          <a:off x="2750166" y="892560"/>
          <a:ext cx="2196681" cy="40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dirty="0" smtClean="0"/>
            <a:t>下发分解</a:t>
          </a:r>
          <a:endParaRPr lang="zh-CN" altLang="en-US" sz="1050" kern="1200" dirty="0"/>
        </a:p>
      </dsp:txBody>
      <dsp:txXfrm>
        <a:off x="2750166" y="892560"/>
        <a:ext cx="2196681" cy="404471"/>
      </dsp:txXfrm>
    </dsp:sp>
    <dsp:sp modelId="{0CA72695-1B3C-4194-904F-9619A5677D3D}">
      <dsp:nvSpPr>
        <dsp:cNvPr id="0" name=""/>
        <dsp:cNvSpPr/>
      </dsp:nvSpPr>
      <dsp:spPr>
        <a:xfrm>
          <a:off x="2584825" y="1412508"/>
          <a:ext cx="173518" cy="17351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5229B5-40E6-47EB-AD4B-B35831DBEC01}">
      <dsp:nvSpPr>
        <dsp:cNvPr id="0" name=""/>
        <dsp:cNvSpPr/>
      </dsp:nvSpPr>
      <dsp:spPr>
        <a:xfrm>
          <a:off x="2750166" y="1297032"/>
          <a:ext cx="2196681" cy="40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dirty="0" smtClean="0"/>
            <a:t>计划确认</a:t>
          </a:r>
          <a:endParaRPr lang="zh-CN" altLang="en-US" sz="1050" kern="1200" dirty="0"/>
        </a:p>
      </dsp:txBody>
      <dsp:txXfrm>
        <a:off x="2750166" y="1297032"/>
        <a:ext cx="2196681" cy="404471"/>
      </dsp:txXfrm>
    </dsp:sp>
    <dsp:sp modelId="{CEB89F6E-80B9-4B45-997C-AD2EBE5B45B6}">
      <dsp:nvSpPr>
        <dsp:cNvPr id="0" name=""/>
        <dsp:cNvSpPr/>
      </dsp:nvSpPr>
      <dsp:spPr>
        <a:xfrm>
          <a:off x="5064949" y="499198"/>
          <a:ext cx="2362022" cy="27788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800E909-FE4C-43C8-8AE4-A3FF5410F0E4}">
      <dsp:nvSpPr>
        <dsp:cNvPr id="0" name=""/>
        <dsp:cNvSpPr/>
      </dsp:nvSpPr>
      <dsp:spPr>
        <a:xfrm>
          <a:off x="5064949" y="603560"/>
          <a:ext cx="173522" cy="173522"/>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273213-B34A-44C7-8158-E92A18A4098E}">
      <dsp:nvSpPr>
        <dsp:cNvPr id="0" name=""/>
        <dsp:cNvSpPr/>
      </dsp:nvSpPr>
      <dsp:spPr>
        <a:xfrm>
          <a:off x="5064949" y="0"/>
          <a:ext cx="2362022" cy="499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l" defTabSz="933450">
            <a:lnSpc>
              <a:spcPct val="90000"/>
            </a:lnSpc>
            <a:spcBef>
              <a:spcPct val="0"/>
            </a:spcBef>
            <a:spcAft>
              <a:spcPct val="35000"/>
            </a:spcAft>
          </a:pPr>
          <a:r>
            <a:rPr lang="zh-CN" altLang="en-US" sz="2100" kern="1200" dirty="0" smtClean="0"/>
            <a:t>项目计划发布</a:t>
          </a:r>
          <a:r>
            <a:rPr lang="en-US" altLang="zh-CN" sz="2100" kern="1200" dirty="0" smtClean="0"/>
            <a:t>KO</a:t>
          </a:r>
          <a:endParaRPr lang="zh-CN" altLang="en-US" sz="2100" kern="1200" dirty="0"/>
        </a:p>
      </dsp:txBody>
      <dsp:txXfrm>
        <a:off x="5064949" y="0"/>
        <a:ext cx="2362022" cy="499198"/>
      </dsp:txXfrm>
    </dsp:sp>
    <dsp:sp modelId="{BBE77E56-5EB6-42CC-A4D0-EDA4B97C1B48}">
      <dsp:nvSpPr>
        <dsp:cNvPr id="0" name=""/>
        <dsp:cNvSpPr/>
      </dsp:nvSpPr>
      <dsp:spPr>
        <a:xfrm>
          <a:off x="5064949" y="1008036"/>
          <a:ext cx="173518" cy="17351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4E99FA-3074-4213-AD10-B112BB03A876}">
      <dsp:nvSpPr>
        <dsp:cNvPr id="0" name=""/>
        <dsp:cNvSpPr/>
      </dsp:nvSpPr>
      <dsp:spPr>
        <a:xfrm>
          <a:off x="5230290" y="892560"/>
          <a:ext cx="2196681" cy="40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dirty="0" smtClean="0"/>
            <a:t>发起审批流程</a:t>
          </a:r>
          <a:endParaRPr lang="zh-CN" altLang="en-US" sz="1050" kern="1200" dirty="0"/>
        </a:p>
      </dsp:txBody>
      <dsp:txXfrm>
        <a:off x="5230290" y="892560"/>
        <a:ext cx="2196681" cy="404471"/>
      </dsp:txXfrm>
    </dsp:sp>
    <dsp:sp modelId="{D506BF80-C359-4469-BDFC-2AF96F3029B3}">
      <dsp:nvSpPr>
        <dsp:cNvPr id="0" name=""/>
        <dsp:cNvSpPr/>
      </dsp:nvSpPr>
      <dsp:spPr>
        <a:xfrm>
          <a:off x="5064949" y="1412508"/>
          <a:ext cx="173518" cy="17351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3DF2C8-3C55-4EE2-ACEE-382A8E2A93C4}">
      <dsp:nvSpPr>
        <dsp:cNvPr id="0" name=""/>
        <dsp:cNvSpPr/>
      </dsp:nvSpPr>
      <dsp:spPr>
        <a:xfrm>
          <a:off x="5230290" y="1297032"/>
          <a:ext cx="2196681" cy="40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dirty="0" smtClean="0"/>
            <a:t>任务自动下发执行</a:t>
          </a:r>
          <a:endParaRPr lang="zh-CN" altLang="en-US" sz="1050" kern="1200" dirty="0"/>
        </a:p>
      </dsp:txBody>
      <dsp:txXfrm>
        <a:off x="5230290" y="1297032"/>
        <a:ext cx="2196681" cy="404471"/>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fr-FR" dirty="0">
              <a:latin typeface="Arial Narrow" pitchFamily="34" charset="0"/>
            </a:endParaRPr>
          </a:p>
        </p:txBody>
      </p:sp>
      <p:sp>
        <p:nvSpPr>
          <p:cNvPr id="839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fr-FR" dirty="0">
              <a:latin typeface="Arial Narrow" pitchFamily="34" charset="0"/>
            </a:endParaRPr>
          </a:p>
        </p:txBody>
      </p:sp>
      <p:sp>
        <p:nvSpPr>
          <p:cNvPr id="839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fr-FR" dirty="0">
              <a:latin typeface="Arial Narrow" pitchFamily="34" charset="0"/>
            </a:endParaRPr>
          </a:p>
        </p:txBody>
      </p:sp>
      <p:sp>
        <p:nvSpPr>
          <p:cNvPr id="839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Arial" charset="0"/>
              </a:defRPr>
            </a:lvl1pPr>
          </a:lstStyle>
          <a:p>
            <a:pPr>
              <a:defRPr/>
            </a:pPr>
            <a:fld id="{C4FFE88B-96CE-425D-A136-A81EA9967232}" type="slidenum">
              <a:rPr lang="fr-FR">
                <a:latin typeface="Arial Narrow" pitchFamily="34" charset="0"/>
              </a:rPr>
              <a:pPr>
                <a:defRPr/>
              </a:pPr>
              <a:t>‹#›</a:t>
            </a:fld>
            <a:endParaRPr lang="fr-FR" dirty="0">
              <a:latin typeface="Arial Narrow" pitchFamily="34" charset="0"/>
            </a:endParaRPr>
          </a:p>
        </p:txBody>
      </p:sp>
    </p:spTree>
    <p:extLst>
      <p:ext uri="{BB962C8B-B14F-4D97-AF65-F5344CB8AC3E}">
        <p14:creationId xmlns:p14="http://schemas.microsoft.com/office/powerpoint/2010/main" val="4037026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Narrow" pitchFamily="34" charset="0"/>
                <a:cs typeface="Arial" charset="0"/>
              </a:defRPr>
            </a:lvl1pPr>
          </a:lstStyle>
          <a:p>
            <a:pPr>
              <a:defRPr/>
            </a:pPr>
            <a:endParaRPr lang="fr-FR" dirty="0"/>
          </a:p>
        </p:txBody>
      </p:sp>
      <p:sp>
        <p:nvSpPr>
          <p:cNvPr id="552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Narrow" pitchFamily="34" charset="0"/>
                <a:cs typeface="Arial" charset="0"/>
              </a:defRPr>
            </a:lvl1pPr>
          </a:lstStyle>
          <a:p>
            <a:pPr>
              <a:defRPr/>
            </a:pPr>
            <a:endParaRPr lang="fr-FR" dirty="0"/>
          </a:p>
        </p:txBody>
      </p:sp>
      <p:sp>
        <p:nvSpPr>
          <p:cNvPr id="9523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553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dirty="0" smtClean="0"/>
              <a:t>Cliquez pour modifier les styles du texte du masque</a:t>
            </a:r>
          </a:p>
          <a:p>
            <a:pPr lvl="1"/>
            <a:r>
              <a:rPr lang="fr-FR" noProof="0" dirty="0" smtClean="0"/>
              <a:t>Deuxième niveau</a:t>
            </a:r>
          </a:p>
          <a:p>
            <a:pPr lvl="2"/>
            <a:r>
              <a:rPr lang="fr-FR" noProof="0" dirty="0" smtClean="0"/>
              <a:t>Troisième niveau</a:t>
            </a:r>
          </a:p>
          <a:p>
            <a:pPr lvl="3"/>
            <a:r>
              <a:rPr lang="fr-FR" noProof="0" dirty="0" smtClean="0"/>
              <a:t>Quatrième niveau</a:t>
            </a:r>
          </a:p>
          <a:p>
            <a:pPr lvl="4"/>
            <a:r>
              <a:rPr lang="fr-FR" noProof="0" dirty="0" smtClean="0"/>
              <a:t>Cinquième niveau</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Narrow" pitchFamily="34" charset="0"/>
                <a:cs typeface="Arial" charset="0"/>
              </a:defRPr>
            </a:lvl1pPr>
          </a:lstStyle>
          <a:p>
            <a:pPr>
              <a:defRPr/>
            </a:pPr>
            <a:endParaRPr lang="fr-FR" dirty="0"/>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Narrow" pitchFamily="34" charset="0"/>
                <a:cs typeface="Arial" charset="0"/>
              </a:defRPr>
            </a:lvl1pPr>
          </a:lstStyle>
          <a:p>
            <a:pPr>
              <a:defRPr/>
            </a:pPr>
            <a:fld id="{8D0ACAE1-8E94-4BED-B11E-95251F4C9C07}" type="slidenum">
              <a:rPr lang="fr-FR" smtClean="0"/>
              <a:pPr>
                <a:defRPr/>
              </a:pPr>
              <a:t>‹#›</a:t>
            </a:fld>
            <a:endParaRPr lang="fr-FR" dirty="0"/>
          </a:p>
        </p:txBody>
      </p:sp>
    </p:spTree>
    <p:extLst>
      <p:ext uri="{BB962C8B-B14F-4D97-AF65-F5344CB8AC3E}">
        <p14:creationId xmlns:p14="http://schemas.microsoft.com/office/powerpoint/2010/main" val="13557483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381000" y="685800"/>
            <a:ext cx="6096000" cy="3429000"/>
          </a:xfrm>
          <a:ln/>
        </p:spPr>
      </p:sp>
      <p:sp>
        <p:nvSpPr>
          <p:cNvPr id="96259" name="Rectangle 3"/>
          <p:cNvSpPr>
            <a:spLocks noGrp="1" noChangeArrowheads="1"/>
          </p:cNvSpPr>
          <p:nvPr>
            <p:ph type="body" idx="1"/>
          </p:nvPr>
        </p:nvSpPr>
        <p:spPr>
          <a:noFill/>
          <a:ln/>
        </p:spPr>
        <p:txBody>
          <a:bodyPr/>
          <a:lstStyle/>
          <a:p>
            <a:pPr eaLnBrk="1" hangingPunct="1"/>
            <a:endParaRPr lang="en-US" dirty="0" smtClean="0">
              <a:cs typeface="Arial" pitchFamily="34" charset="0"/>
            </a:endParaRPr>
          </a:p>
        </p:txBody>
      </p:sp>
    </p:spTree>
    <p:extLst>
      <p:ext uri="{BB962C8B-B14F-4D97-AF65-F5344CB8AC3E}">
        <p14:creationId xmlns:p14="http://schemas.microsoft.com/office/powerpoint/2010/main" val="414459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8D0ACAE1-8E94-4BED-B11E-95251F4C9C07}" type="slidenum">
              <a:rPr lang="fr-FR" smtClean="0"/>
              <a:pPr>
                <a:defRPr/>
              </a:pPr>
              <a:t>2</a:t>
            </a:fld>
            <a:endParaRPr lang="fr-FR" dirty="0"/>
          </a:p>
        </p:txBody>
      </p:sp>
    </p:spTree>
    <p:extLst>
      <p:ext uri="{BB962C8B-B14F-4D97-AF65-F5344CB8AC3E}">
        <p14:creationId xmlns:p14="http://schemas.microsoft.com/office/powerpoint/2010/main" val="254596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8D0ACAE1-8E94-4BED-B11E-95251F4C9C07}" type="slidenum">
              <a:rPr lang="fr-FR" smtClean="0"/>
              <a:pPr>
                <a:defRPr/>
              </a:pPr>
              <a:t>35</a:t>
            </a:fld>
            <a:endParaRPr lang="fr-FR" dirty="0"/>
          </a:p>
        </p:txBody>
      </p:sp>
    </p:spTree>
    <p:extLst>
      <p:ext uri="{BB962C8B-B14F-4D97-AF65-F5344CB8AC3E}">
        <p14:creationId xmlns:p14="http://schemas.microsoft.com/office/powerpoint/2010/main" val="2292757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8D0ACAE1-8E94-4BED-B11E-95251F4C9C07}" type="slidenum">
              <a:rPr lang="fr-FR" smtClean="0"/>
              <a:pPr>
                <a:defRPr/>
              </a:pPr>
              <a:t>37</a:t>
            </a:fld>
            <a:endParaRPr lang="fr-FR" dirty="0"/>
          </a:p>
        </p:txBody>
      </p:sp>
    </p:spTree>
    <p:extLst>
      <p:ext uri="{BB962C8B-B14F-4D97-AF65-F5344CB8AC3E}">
        <p14:creationId xmlns:p14="http://schemas.microsoft.com/office/powerpoint/2010/main" val="3843778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8D0ACAE1-8E94-4BED-B11E-95251F4C9C07}" type="slidenum">
              <a:rPr lang="fr-FR" smtClean="0"/>
              <a:pPr>
                <a:defRPr/>
              </a:pPr>
              <a:t>63</a:t>
            </a:fld>
            <a:endParaRPr lang="fr-FR" dirty="0"/>
          </a:p>
        </p:txBody>
      </p:sp>
    </p:spTree>
    <p:extLst>
      <p:ext uri="{BB962C8B-B14F-4D97-AF65-F5344CB8AC3E}">
        <p14:creationId xmlns:p14="http://schemas.microsoft.com/office/powerpoint/2010/main" val="4206695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Titre 1"/>
          <p:cNvSpPr>
            <a:spLocks noGrp="1"/>
          </p:cNvSpPr>
          <p:nvPr>
            <p:ph type="title" hasCustomPrompt="1"/>
          </p:nvPr>
        </p:nvSpPr>
        <p:spPr>
          <a:xfrm>
            <a:off x="3851920" y="891336"/>
            <a:ext cx="4752528" cy="374073"/>
          </a:xfrm>
        </p:spPr>
        <p:txBody>
          <a:bodyPr>
            <a:noAutofit/>
          </a:bodyPr>
          <a:lstStyle>
            <a:lvl1pPr algn="r">
              <a:defRPr lang="en-US" sz="3200" b="1" i="0" kern="1200" spc="0" baseline="0" noProof="0" dirty="0" smtClean="0">
                <a:solidFill>
                  <a:srgbClr val="005386"/>
                </a:solidFill>
                <a:effectLst/>
                <a:latin typeface="Century Gothic" panose="020B0502020202020204" pitchFamily="34" charset="0"/>
                <a:ea typeface="微软雅黑" panose="020B0503020204020204" pitchFamily="34" charset="-122"/>
                <a:cs typeface="Century Gothic" panose="020B0502020202020204" pitchFamily="34" charset="0"/>
              </a:defRPr>
            </a:lvl1pPr>
          </a:lstStyle>
          <a:p>
            <a:r>
              <a:rPr lang="en-US" noProof="0" dirty="0" smtClean="0"/>
              <a:t>Click to edit title</a:t>
            </a:r>
            <a:endParaRPr lang="en-US" noProof="0" dirty="0"/>
          </a:p>
        </p:txBody>
      </p:sp>
      <p:sp>
        <p:nvSpPr>
          <p:cNvPr id="9" name="Text Placeholder 14"/>
          <p:cNvSpPr>
            <a:spLocks noGrp="1"/>
          </p:cNvSpPr>
          <p:nvPr>
            <p:ph type="body" sz="quarter" idx="11" hasCustomPrompt="1"/>
          </p:nvPr>
        </p:nvSpPr>
        <p:spPr>
          <a:xfrm>
            <a:off x="4572198" y="1491630"/>
            <a:ext cx="4032250" cy="431800"/>
          </a:xfrm>
        </p:spPr>
        <p:txBody>
          <a:bodyPr anchor="ctr">
            <a:noAutofit/>
          </a:bodyPr>
          <a:lstStyle>
            <a:lvl1pPr algn="r">
              <a:lnSpc>
                <a:spcPct val="100000"/>
              </a:lnSpc>
              <a:spcBef>
                <a:spcPts val="0"/>
              </a:spcBef>
              <a:buFont typeface="Arial" pitchFamily="34" charset="0"/>
              <a:buNone/>
              <a:defRPr sz="2000" b="0" kern="900" spc="0" baseline="0">
                <a:solidFill>
                  <a:srgbClr val="005386"/>
                </a:solidFill>
                <a:latin typeface="Century Gothic" panose="020B0502020202020204" pitchFamily="34" charset="0"/>
                <a:ea typeface="微软雅黑" panose="020B0503020204020204" pitchFamily="34" charset="-122"/>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smtClean="0"/>
              <a:t>Click to add subtitle</a:t>
            </a:r>
            <a:endParaRPr lang="en-US" dirty="0"/>
          </a:p>
        </p:txBody>
      </p:sp>
      <p:pic>
        <p:nvPicPr>
          <p:cNvPr id="3" name="Picture 2" descr="3DS_2014_Compass_Blue_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0600" y="880684"/>
            <a:ext cx="2994716" cy="3458332"/>
          </a:xfrm>
          <a:prstGeom prst="rect">
            <a:avLst/>
          </a:prstGeom>
        </p:spPr>
      </p:pic>
      <p:sp>
        <p:nvSpPr>
          <p:cNvPr id="2" name="Rectangle 1"/>
          <p:cNvSpPr/>
          <p:nvPr userDrawn="1"/>
        </p:nvSpPr>
        <p:spPr>
          <a:xfrm>
            <a:off x="0" y="4565237"/>
            <a:ext cx="9144000" cy="5782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37448" y="4734624"/>
            <a:ext cx="2667000" cy="239487"/>
          </a:xfrm>
          <a:prstGeom prst="rect">
            <a:avLst/>
          </a:prstGeom>
        </p:spPr>
      </p:pic>
    </p:spTree>
    <p:extLst>
      <p:ext uri="{BB962C8B-B14F-4D97-AF65-F5344CB8AC3E}">
        <p14:creationId xmlns:p14="http://schemas.microsoft.com/office/powerpoint/2010/main" val="9264050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4" name="Picture 3" descr="IFWE3DSNEW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49926" y="550803"/>
            <a:ext cx="4474464" cy="3450336"/>
          </a:xfrm>
          <a:prstGeom prst="rect">
            <a:avLst/>
          </a:prstGeom>
        </p:spPr>
      </p:pic>
    </p:spTree>
    <p:extLst>
      <p:ext uri="{BB962C8B-B14F-4D97-AF65-F5344CB8AC3E}">
        <p14:creationId xmlns:p14="http://schemas.microsoft.com/office/powerpoint/2010/main" val="41901391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_Corp Template_2014">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2"/>
            <a:ext cx="9144000" cy="4577715"/>
          </a:xfrm>
          <a:prstGeom prst="rect">
            <a:avLst/>
          </a:prstGeom>
        </p:spPr>
      </p:pic>
      <p:sp>
        <p:nvSpPr>
          <p:cNvPr id="11" name="矩形 10"/>
          <p:cNvSpPr/>
          <p:nvPr userDrawn="1"/>
        </p:nvSpPr>
        <p:spPr>
          <a:xfrm>
            <a:off x="0" y="14285"/>
            <a:ext cx="9144000" cy="456342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Group 105"/>
          <p:cNvGrpSpPr/>
          <p:nvPr userDrawn="1"/>
        </p:nvGrpSpPr>
        <p:grpSpPr>
          <a:xfrm rot="16200000">
            <a:off x="145357" y="482288"/>
            <a:ext cx="383327" cy="67506"/>
            <a:chOff x="2013527" y="1616364"/>
            <a:chExt cx="576928" cy="101600"/>
          </a:xfrm>
        </p:grpSpPr>
        <p:sp>
          <p:nvSpPr>
            <p:cNvPr id="5" name="Oval 106"/>
            <p:cNvSpPr/>
            <p:nvPr userDrawn="1"/>
          </p:nvSpPr>
          <p:spPr>
            <a:xfrm>
              <a:off x="2013527" y="1616364"/>
              <a:ext cx="101600" cy="101600"/>
            </a:xfrm>
            <a:prstGeom prst="ellipse">
              <a:avLst/>
            </a:prstGeom>
            <a:solidFill>
              <a:srgbClr val="358F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Oval 107"/>
            <p:cNvSpPr/>
            <p:nvPr userDrawn="1"/>
          </p:nvSpPr>
          <p:spPr>
            <a:xfrm>
              <a:off x="2132359" y="1616364"/>
              <a:ext cx="101600" cy="101600"/>
            </a:xfrm>
            <a:prstGeom prst="ellipse">
              <a:avLst/>
            </a:prstGeom>
            <a:solidFill>
              <a:srgbClr val="358FC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 name="Oval 108"/>
            <p:cNvSpPr/>
            <p:nvPr userDrawn="1"/>
          </p:nvSpPr>
          <p:spPr>
            <a:xfrm>
              <a:off x="2251191" y="1616364"/>
              <a:ext cx="101600" cy="101600"/>
            </a:xfrm>
            <a:prstGeom prst="ellipse">
              <a:avLst/>
            </a:prstGeom>
            <a:solidFill>
              <a:srgbClr val="358FC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Oval 109"/>
            <p:cNvSpPr/>
            <p:nvPr userDrawn="1"/>
          </p:nvSpPr>
          <p:spPr>
            <a:xfrm>
              <a:off x="2370023" y="1616364"/>
              <a:ext cx="101600" cy="101600"/>
            </a:xfrm>
            <a:prstGeom prst="ellipse">
              <a:avLst/>
            </a:prstGeom>
            <a:solidFill>
              <a:srgbClr val="358F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110"/>
            <p:cNvSpPr/>
            <p:nvPr userDrawn="1"/>
          </p:nvSpPr>
          <p:spPr>
            <a:xfrm>
              <a:off x="2488855" y="1616364"/>
              <a:ext cx="101600" cy="101600"/>
            </a:xfrm>
            <a:prstGeom prst="ellipse">
              <a:avLst/>
            </a:prstGeom>
            <a:solidFill>
              <a:srgbClr val="358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Tree>
    <p:extLst>
      <p:ext uri="{BB962C8B-B14F-4D97-AF65-F5344CB8AC3E}">
        <p14:creationId xmlns:p14="http://schemas.microsoft.com/office/powerpoint/2010/main" val="380369746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0" name="Rectangle 9"/>
          <p:cNvSpPr/>
          <p:nvPr userDrawn="1"/>
        </p:nvSpPr>
        <p:spPr>
          <a:xfrm>
            <a:off x="381000" y="4552950"/>
            <a:ext cx="8763000" cy="590550"/>
          </a:xfrm>
          <a:prstGeom prst="rect">
            <a:avLst/>
          </a:prstGeom>
          <a:gradFill flip="none" rotWithShape="1">
            <a:gsLst>
              <a:gs pos="0">
                <a:srgbClr val="FFFFFF"/>
              </a:gs>
              <a:gs pos="100000">
                <a:schemeClr val="accent1"/>
              </a:gs>
              <a:gs pos="24000">
                <a:srgbClr val="FFFFFF"/>
              </a:gs>
              <a:gs pos="71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a typeface="微软雅黑" panose="020B0503020204020204" pitchFamily="34" charset="-122"/>
            </a:endParaRPr>
          </a:p>
        </p:txBody>
      </p:sp>
      <p:sp>
        <p:nvSpPr>
          <p:cNvPr id="5" name="Title 4"/>
          <p:cNvSpPr>
            <a:spLocks noGrp="1"/>
          </p:cNvSpPr>
          <p:nvPr>
            <p:ph type="title"/>
          </p:nvPr>
        </p:nvSpPr>
        <p:spPr>
          <a:xfrm>
            <a:off x="755798" y="230156"/>
            <a:ext cx="7920880" cy="374073"/>
          </a:xfrm>
        </p:spPr>
        <p:txBody>
          <a:bodyPr/>
          <a:lstStyle>
            <a:lvl1pPr>
              <a:defRPr sz="2000" b="1">
                <a:latin typeface="Century Gothic" panose="020B0502020202020204" pitchFamily="34" charset="0"/>
                <a:ea typeface="微软雅黑" panose="020B0503020204020204" pitchFamily="34" charset="-122"/>
              </a:defRPr>
            </a:lvl1pPr>
          </a:lstStyle>
          <a:p>
            <a:r>
              <a:rPr lang="en-US" dirty="0" smtClean="0"/>
              <a:t>Click to edit Master title style</a:t>
            </a:r>
            <a:endParaRPr lang="en-US" dirty="0"/>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67400" y="4705350"/>
            <a:ext cx="2666990" cy="240632"/>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000" y="4733925"/>
            <a:ext cx="1066800" cy="228600"/>
          </a:xfrm>
          <a:prstGeom prst="rect">
            <a:avLst/>
          </a:prstGeom>
        </p:spPr>
      </p:pic>
    </p:spTree>
    <p:extLst>
      <p:ext uri="{BB962C8B-B14F-4D97-AF65-F5344CB8AC3E}">
        <p14:creationId xmlns:p14="http://schemas.microsoft.com/office/powerpoint/2010/main" val="156564783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16" name="Content Placeholder 14"/>
          <p:cNvSpPr>
            <a:spLocks noGrp="1"/>
          </p:cNvSpPr>
          <p:nvPr>
            <p:ph sz="quarter" idx="13" hasCustomPrompt="1"/>
          </p:nvPr>
        </p:nvSpPr>
        <p:spPr>
          <a:xfrm>
            <a:off x="863588" y="1280160"/>
            <a:ext cx="7776864" cy="314325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itle 5"/>
          <p:cNvSpPr>
            <a:spLocks noGrp="1"/>
          </p:cNvSpPr>
          <p:nvPr>
            <p:ph type="title"/>
          </p:nvPr>
        </p:nvSpPr>
        <p:spPr>
          <a:xfrm>
            <a:off x="719572" y="361747"/>
            <a:ext cx="7920880" cy="374073"/>
          </a:xfrm>
        </p:spPr>
        <p:txBody>
          <a:bodyPr/>
          <a:lstStyle/>
          <a:p>
            <a:r>
              <a:rPr lang="en-US" smtClean="0"/>
              <a:t>Click to edit Master title style</a:t>
            </a:r>
            <a:endParaRPr lang="en-US"/>
          </a:p>
        </p:txBody>
      </p:sp>
      <p:sp>
        <p:nvSpPr>
          <p:cNvPr id="8" name="Text Placeholder 7"/>
          <p:cNvSpPr>
            <a:spLocks noGrp="1"/>
          </p:cNvSpPr>
          <p:nvPr>
            <p:ph type="body" sz="quarter" idx="14" hasCustomPrompt="1"/>
          </p:nvPr>
        </p:nvSpPr>
        <p:spPr>
          <a:xfrm>
            <a:off x="755798" y="842963"/>
            <a:ext cx="7848650" cy="345253"/>
          </a:xfrm>
        </p:spPr>
        <p:txBody>
          <a:bodyPr>
            <a:spAutoFit/>
          </a:bodyPr>
          <a:lstStyle>
            <a:lvl1pPr>
              <a:buFont typeface="Arial" pitchFamily="34" charset="0"/>
              <a:buNone/>
              <a:defRPr/>
            </a:lvl1pPr>
          </a:lstStyle>
          <a:p>
            <a:pPr lvl="0"/>
            <a:r>
              <a:rPr lang="en-US" dirty="0" smtClean="0"/>
              <a:t>Click to add subtitle</a:t>
            </a:r>
            <a:endParaRPr lang="en-US" dirty="0"/>
          </a:p>
        </p:txBody>
      </p:sp>
    </p:spTree>
    <p:extLst>
      <p:ext uri="{BB962C8B-B14F-4D97-AF65-F5344CB8AC3E}">
        <p14:creationId xmlns:p14="http://schemas.microsoft.com/office/powerpoint/2010/main" val="3447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Corp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946923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3" name="Espace réservé du texte 3"/>
          <p:cNvSpPr>
            <a:spLocks noGrp="1" noChangeAspect="1"/>
          </p:cNvSpPr>
          <p:nvPr>
            <p:ph type="body" sz="quarter" idx="10" hasCustomPrompt="1"/>
          </p:nvPr>
        </p:nvSpPr>
        <p:spPr>
          <a:xfrm>
            <a:off x="1650320" y="11316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4" name="Espace réservé du texte 5"/>
          <p:cNvSpPr>
            <a:spLocks noGrp="1"/>
          </p:cNvSpPr>
          <p:nvPr>
            <p:ph type="body" sz="quarter" idx="11" hasCustomPrompt="1"/>
          </p:nvPr>
        </p:nvSpPr>
        <p:spPr>
          <a:xfrm>
            <a:off x="2412320" y="1131670"/>
            <a:ext cx="5040000" cy="360000"/>
          </a:xfrm>
          <a:solidFill>
            <a:srgbClr val="005386"/>
          </a:solidFill>
        </p:spPr>
        <p:txBody>
          <a:bodyPr lIns="288000" tIns="36000" rIns="72000" bIns="36000" anchor="ctr"/>
          <a:lstStyle>
            <a:lvl1pPr marL="0" indent="0">
              <a:spcBef>
                <a:spcPts val="0"/>
              </a:spcBef>
              <a:buNone/>
              <a:defRPr baseline="0">
                <a:solidFill>
                  <a:schemeClr val="bg1"/>
                </a:solidFill>
              </a:defRPr>
            </a:lvl1pPr>
          </a:lstStyle>
          <a:p>
            <a:pPr lvl="0"/>
            <a:r>
              <a:rPr lang="en-US" noProof="0" dirty="0" smtClean="0"/>
              <a:t>First item </a:t>
            </a:r>
            <a:r>
              <a:rPr lang="zh-CN" altLang="en-US" noProof="0" dirty="0" smtClean="0"/>
              <a:t>第一</a:t>
            </a:r>
            <a:endParaRPr lang="en-US" noProof="0" dirty="0"/>
          </a:p>
        </p:txBody>
      </p:sp>
      <p:sp>
        <p:nvSpPr>
          <p:cNvPr id="5" name="Espace réservé du texte 3"/>
          <p:cNvSpPr>
            <a:spLocks noGrp="1" noChangeAspect="1"/>
          </p:cNvSpPr>
          <p:nvPr>
            <p:ph type="body" sz="quarter" idx="12" hasCustomPrompt="1"/>
          </p:nvPr>
        </p:nvSpPr>
        <p:spPr>
          <a:xfrm>
            <a:off x="1650320" y="1668708"/>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6" name="Espace réservé du texte 5"/>
          <p:cNvSpPr>
            <a:spLocks noGrp="1"/>
          </p:cNvSpPr>
          <p:nvPr>
            <p:ph type="body" sz="quarter" idx="13" hasCustomPrompt="1"/>
          </p:nvPr>
        </p:nvSpPr>
        <p:spPr>
          <a:xfrm>
            <a:off x="2412320" y="1668708"/>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dirty="0" smtClean="0"/>
              <a:t>Second item </a:t>
            </a:r>
            <a:r>
              <a:rPr lang="zh-CN" altLang="en-US" noProof="0" dirty="0" smtClean="0"/>
              <a:t>第二</a:t>
            </a:r>
            <a:endParaRPr lang="en-US" noProof="0" dirty="0"/>
          </a:p>
        </p:txBody>
      </p:sp>
      <p:sp>
        <p:nvSpPr>
          <p:cNvPr id="7" name="Espace réservé du texte 3"/>
          <p:cNvSpPr>
            <a:spLocks noGrp="1" noChangeAspect="1"/>
          </p:cNvSpPr>
          <p:nvPr>
            <p:ph type="body" sz="quarter" idx="14" hasCustomPrompt="1"/>
          </p:nvPr>
        </p:nvSpPr>
        <p:spPr>
          <a:xfrm>
            <a:off x="1650320" y="221175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8" name="Espace réservé du texte 5"/>
          <p:cNvSpPr>
            <a:spLocks noGrp="1"/>
          </p:cNvSpPr>
          <p:nvPr>
            <p:ph type="body" sz="quarter" idx="15" hasCustomPrompt="1"/>
          </p:nvPr>
        </p:nvSpPr>
        <p:spPr>
          <a:xfrm>
            <a:off x="2412320" y="221175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Third item</a:t>
            </a:r>
            <a:endParaRPr lang="en-US" noProof="0"/>
          </a:p>
        </p:txBody>
      </p:sp>
      <p:sp>
        <p:nvSpPr>
          <p:cNvPr id="9" name="Espace réservé du texte 3"/>
          <p:cNvSpPr>
            <a:spLocks noGrp="1" noChangeAspect="1"/>
          </p:cNvSpPr>
          <p:nvPr>
            <p:ph type="body" sz="quarter" idx="16" hasCustomPrompt="1"/>
          </p:nvPr>
        </p:nvSpPr>
        <p:spPr>
          <a:xfrm>
            <a:off x="1650320" y="275181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10" name="Espace réservé du texte 5"/>
          <p:cNvSpPr>
            <a:spLocks noGrp="1"/>
          </p:cNvSpPr>
          <p:nvPr>
            <p:ph type="body" sz="quarter" idx="17" hasCustomPrompt="1"/>
          </p:nvPr>
        </p:nvSpPr>
        <p:spPr>
          <a:xfrm>
            <a:off x="2412320" y="275181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Fourth item</a:t>
            </a:r>
            <a:endParaRPr lang="en-US" noProof="0"/>
          </a:p>
        </p:txBody>
      </p:sp>
      <p:sp>
        <p:nvSpPr>
          <p:cNvPr id="11" name="Espace réservé du texte 3"/>
          <p:cNvSpPr>
            <a:spLocks noGrp="1" noChangeAspect="1"/>
          </p:cNvSpPr>
          <p:nvPr>
            <p:ph type="body" sz="quarter" idx="18" hasCustomPrompt="1"/>
          </p:nvPr>
        </p:nvSpPr>
        <p:spPr>
          <a:xfrm>
            <a:off x="1650320" y="32918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12" name="Espace réservé du texte 5"/>
          <p:cNvSpPr>
            <a:spLocks noGrp="1"/>
          </p:cNvSpPr>
          <p:nvPr>
            <p:ph type="body" sz="quarter" idx="19" hasCustomPrompt="1"/>
          </p:nvPr>
        </p:nvSpPr>
        <p:spPr>
          <a:xfrm>
            <a:off x="2412320" y="329187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Fifth item</a:t>
            </a:r>
            <a:endParaRPr lang="en-US" noProof="0"/>
          </a:p>
        </p:txBody>
      </p:sp>
      <p:sp>
        <p:nvSpPr>
          <p:cNvPr id="13" name="Espace réservé du texte 3"/>
          <p:cNvSpPr>
            <a:spLocks noGrp="1" noChangeAspect="1"/>
          </p:cNvSpPr>
          <p:nvPr>
            <p:ph type="body" sz="quarter" idx="20" hasCustomPrompt="1"/>
          </p:nvPr>
        </p:nvSpPr>
        <p:spPr>
          <a:xfrm>
            <a:off x="1650320" y="383193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14" name="Espace réservé du texte 5"/>
          <p:cNvSpPr>
            <a:spLocks noGrp="1"/>
          </p:cNvSpPr>
          <p:nvPr>
            <p:ph type="body" sz="quarter" idx="21" hasCustomPrompt="1"/>
          </p:nvPr>
        </p:nvSpPr>
        <p:spPr>
          <a:xfrm>
            <a:off x="2412320" y="383193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Sixth item</a:t>
            </a:r>
            <a:endParaRPr lang="en-US" noProof="0"/>
          </a:p>
        </p:txBody>
      </p:sp>
      <p:sp>
        <p:nvSpPr>
          <p:cNvPr id="16" name="Title 4"/>
          <p:cNvSpPr>
            <a:spLocks noGrp="1"/>
          </p:cNvSpPr>
          <p:nvPr>
            <p:ph type="title"/>
          </p:nvPr>
        </p:nvSpPr>
        <p:spPr>
          <a:xfrm>
            <a:off x="784598" y="223745"/>
            <a:ext cx="7884654" cy="374073"/>
          </a:xfrm>
        </p:spPr>
        <p:txBody>
          <a:bodyPr/>
          <a:lstStyle>
            <a:lvl1pPr>
              <a:defRPr sz="2000" b="1"/>
            </a:lvl1pPr>
          </a:lstStyle>
          <a:p>
            <a:r>
              <a:rPr lang="en-US" dirty="0" smtClean="0"/>
              <a:t>Click to edit Master title style</a:t>
            </a:r>
            <a:endParaRPr lang="en-US" dirty="0"/>
          </a:p>
        </p:txBody>
      </p:sp>
    </p:spTree>
    <p:extLst>
      <p:ext uri="{BB962C8B-B14F-4D97-AF65-F5344CB8AC3E}">
        <p14:creationId xmlns:p14="http://schemas.microsoft.com/office/powerpoint/2010/main" val="24595132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1462121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3" name="Text Placeholder 7"/>
          <p:cNvSpPr>
            <a:spLocks noGrp="1"/>
          </p:cNvSpPr>
          <p:nvPr>
            <p:ph type="body" sz="quarter" idx="14" hasCustomPrompt="1"/>
          </p:nvPr>
        </p:nvSpPr>
        <p:spPr>
          <a:xfrm>
            <a:off x="755798" y="692223"/>
            <a:ext cx="7884654" cy="310372"/>
          </a:xfrm>
          <a:ln>
            <a:noFill/>
          </a:ln>
        </p:spPr>
        <p:txBody>
          <a:bodyPr wrap="square">
            <a:spAutoFit/>
          </a:bodyPr>
          <a:lstStyle>
            <a:lvl1pPr>
              <a:buFont typeface="Arial" pitchFamily="34" charset="0"/>
              <a:buNone/>
              <a:defRPr sz="1600" baseline="0">
                <a:solidFill>
                  <a:schemeClr val="accent1">
                    <a:lumMod val="50000"/>
                  </a:schemeClr>
                </a:solidFill>
              </a:defRPr>
            </a:lvl1pPr>
          </a:lstStyle>
          <a:p>
            <a:pPr lvl="0"/>
            <a:r>
              <a:rPr lang="en-US" dirty="0" smtClean="0"/>
              <a:t>Click to add subtitle</a:t>
            </a:r>
            <a:endParaRPr lang="en-US" dirty="0"/>
          </a:p>
        </p:txBody>
      </p:sp>
      <p:sp>
        <p:nvSpPr>
          <p:cNvPr id="4" name="Content Placeholder 6"/>
          <p:cNvSpPr>
            <a:spLocks noGrp="1"/>
          </p:cNvSpPr>
          <p:nvPr>
            <p:ph sz="quarter" idx="15"/>
          </p:nvPr>
        </p:nvSpPr>
        <p:spPr>
          <a:xfrm>
            <a:off x="755798" y="1102290"/>
            <a:ext cx="7884965" cy="3347805"/>
          </a:xfrm>
          <a:ln>
            <a:noFill/>
          </a:ln>
        </p:spPr>
        <p:txBody>
          <a:bodyPr/>
          <a:lstStyle>
            <a:lvl1pPr marL="252000" indent="-252000">
              <a:spcBef>
                <a:spcPts val="800"/>
              </a:spcBef>
              <a:defRPr>
                <a:solidFill>
                  <a:schemeClr val="accent1">
                    <a:lumMod val="50000"/>
                  </a:schemeClr>
                </a:solidFill>
              </a:defRPr>
            </a:lvl1pPr>
            <a:lvl2pPr>
              <a:spcBef>
                <a:spcPts val="600"/>
              </a:spcBef>
              <a:defRPr>
                <a:solidFill>
                  <a:schemeClr val="accent1">
                    <a:lumMod val="50000"/>
                  </a:schemeClr>
                </a:solidFill>
              </a:defRPr>
            </a:lvl2pPr>
            <a:lvl3pPr>
              <a:spcBef>
                <a:spcPts val="400"/>
              </a:spcBef>
              <a:defRPr>
                <a:solidFill>
                  <a:schemeClr val="accent1">
                    <a:lumMod val="50000"/>
                  </a:schemeClr>
                </a:solidFill>
              </a:defRPr>
            </a:lvl3pPr>
            <a:lvl4pPr>
              <a:spcBef>
                <a:spcPts val="400"/>
              </a:spcBef>
              <a:defRPr spc="0" baseline="0">
                <a:solidFill>
                  <a:schemeClr val="accent1">
                    <a:lumMod val="50000"/>
                  </a:schemeClr>
                </a:solidFill>
              </a:defRPr>
            </a:lvl4pPr>
            <a:lvl5pPr>
              <a:spcBef>
                <a:spcPts val="400"/>
              </a:spcBef>
              <a:defRPr>
                <a:solidFill>
                  <a:schemeClr val="accent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a:xfrm>
            <a:off x="755798" y="223745"/>
            <a:ext cx="78846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648744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Blue_Corp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600" b="1" dirty="0">
                <a:solidFill>
                  <a:srgbClr val="FFFFFF"/>
                </a:solidFill>
                <a:latin typeface="Arial Narrow" pitchFamily="34" charset="0"/>
                <a:cs typeface="Arial" pitchFamily="34" charset="0"/>
              </a:rPr>
              <a:t>3DS.COM</a:t>
            </a:r>
            <a:r>
              <a:rPr lang="en-US" sz="600" dirty="0">
                <a:solidFill>
                  <a:srgbClr val="FFFFFF"/>
                </a:solidFill>
                <a:latin typeface="Arial Narrow" pitchFamily="34" charset="0"/>
                <a:cs typeface="Arial" pitchFamily="34" charset="0"/>
              </a:rPr>
              <a:t> © </a:t>
            </a:r>
            <a:r>
              <a:rPr lang="en-US" sz="600" dirty="0" err="1">
                <a:solidFill>
                  <a:srgbClr val="FFFFFF"/>
                </a:solidFill>
                <a:latin typeface="Arial Narrow" pitchFamily="34" charset="0"/>
                <a:cs typeface="Arial" pitchFamily="34" charset="0"/>
              </a:rPr>
              <a:t>Dassault</a:t>
            </a:r>
            <a:r>
              <a:rPr lang="en-US" sz="600" dirty="0">
                <a:solidFill>
                  <a:srgbClr val="FFFFFF"/>
                </a:solidFill>
                <a:latin typeface="Arial Narrow" pitchFamily="34" charset="0"/>
                <a:cs typeface="Arial" pitchFamily="34" charset="0"/>
              </a:rPr>
              <a:t> </a:t>
            </a:r>
            <a:r>
              <a:rPr lang="en-US" sz="600" dirty="0" err="1">
                <a:solidFill>
                  <a:srgbClr val="FFFFFF"/>
                </a:solidFill>
                <a:latin typeface="Arial Narrow" pitchFamily="34" charset="0"/>
                <a:cs typeface="Arial" pitchFamily="34" charset="0"/>
              </a:rPr>
              <a:t>Systèmes</a:t>
            </a:r>
            <a:r>
              <a:rPr lang="en-US" sz="600" dirty="0">
                <a:solidFill>
                  <a:srgbClr val="FFFFFF"/>
                </a:solidFill>
                <a:latin typeface="Arial Narrow" pitchFamily="34" charset="0"/>
                <a:cs typeface="Arial" pitchFamily="34" charset="0"/>
              </a:rPr>
              <a:t> | Confidential Information | </a:t>
            </a:r>
            <a:fld id="{7932CEB9-7706-4840-A8AE-48D24CB336EF}" type="datetimeFigureOut">
              <a:rPr lang="en-US" sz="600" smtClean="0">
                <a:solidFill>
                  <a:srgbClr val="FFFFFF"/>
                </a:solidFill>
                <a:latin typeface="Arial Narrow" pitchFamily="34" charset="0"/>
                <a:cs typeface="Arial" pitchFamily="34" charset="0"/>
              </a:rPr>
              <a:pPr algn="ctr" fontAlgn="auto">
                <a:spcBef>
                  <a:spcPts val="0"/>
                </a:spcBef>
                <a:spcAft>
                  <a:spcPts val="0"/>
                </a:spcAft>
                <a:defRPr/>
              </a:pPr>
              <a:t>4/21/2017</a:t>
            </a:fld>
            <a:r>
              <a:rPr lang="en-US" sz="600" dirty="0">
                <a:solidFill>
                  <a:srgbClr val="FFFFFF"/>
                </a:solidFill>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2441620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head_Corp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2114264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B3F7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Century Gothic" panose="020B0502020202020204" pitchFamily="34" charset="0"/>
                <a:ea typeface="+mj-ea"/>
                <a:cs typeface="Century Gothic" panose="020B0502020202020204" pitchFamily="34" charset="0"/>
              </a:defRPr>
            </a:lvl1pPr>
          </a:lstStyle>
          <a:p>
            <a:r>
              <a:rPr lang="en-US" noProof="0" dirty="0" smtClean="0"/>
              <a:t>Click to edit title</a:t>
            </a:r>
            <a:endParaRPr lang="en-US" noProof="0" dirty="0"/>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Century Gothic" panose="020B0502020202020204" pitchFamily="34" charset="0"/>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smtClean="0"/>
              <a:t>Click to add subtitle</a:t>
            </a:r>
            <a:endParaRPr lang="en-US" dirty="0"/>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smtClean="0">
                <a:ln>
                  <a:noFill/>
                </a:ln>
                <a:solidFill>
                  <a:schemeClr val="bg1"/>
                </a:solidFill>
                <a:effectLst/>
                <a:latin typeface="Arial Narrow" pitchFamily="34" charset="0"/>
                <a:cs typeface="Arial" pitchFamily="34" charset="0"/>
              </a:rPr>
              <a:t>3DS.COM</a:t>
            </a:r>
            <a:r>
              <a:rPr lang="en-US" sz="600" b="1" i="0" cap="none" spc="0" baseline="0" dirty="0" smtClean="0">
                <a:ln>
                  <a:noFill/>
                </a:ln>
                <a:solidFill>
                  <a:schemeClr val="bg1"/>
                </a:solidFill>
                <a:effectLst/>
                <a:latin typeface="Arial Narrow" pitchFamily="34" charset="0"/>
                <a:cs typeface="Arial" pitchFamily="34" charset="0"/>
              </a:rPr>
              <a:t> </a:t>
            </a:r>
            <a:r>
              <a:rPr lang="en-US" sz="600" b="0" cap="none" spc="0" dirty="0" smtClean="0">
                <a:ln>
                  <a:noFill/>
                </a:ln>
                <a:solidFill>
                  <a:schemeClr val="bg1"/>
                </a:solidFill>
                <a:effectLst/>
                <a:latin typeface="Arial Narrow" pitchFamily="34" charset="0"/>
                <a:cs typeface="Arial" pitchFamily="34" charset="0"/>
              </a:rPr>
              <a:t>© Dassault </a:t>
            </a:r>
            <a:r>
              <a:rPr lang="en-US" sz="600" b="0" cap="none" spc="0" dirty="0" err="1" smtClean="0">
                <a:ln>
                  <a:noFill/>
                </a:ln>
                <a:solidFill>
                  <a:schemeClr val="bg1"/>
                </a:solidFill>
                <a:effectLst/>
                <a:latin typeface="Arial Narrow" pitchFamily="34" charset="0"/>
                <a:cs typeface="Arial" pitchFamily="34" charset="0"/>
              </a:rPr>
              <a:t>Systèmes</a:t>
            </a:r>
            <a:r>
              <a:rPr lang="en-US" sz="600" b="0" cap="none" spc="0" dirty="0" smtClean="0">
                <a:ln>
                  <a:noFill/>
                </a:ln>
                <a:solidFill>
                  <a:schemeClr val="bg1"/>
                </a:solidFill>
                <a:effectLst/>
                <a:latin typeface="Arial Narrow" pitchFamily="34" charset="0"/>
                <a:cs typeface="Arial" pitchFamily="34" charset="0"/>
              </a:rPr>
              <a:t> | </a:t>
            </a:r>
            <a:r>
              <a:rPr lang="en-US" sz="600" b="0" cap="none" spc="0" noProof="0" dirty="0" smtClean="0">
                <a:ln>
                  <a:noFill/>
                </a:ln>
                <a:solidFill>
                  <a:schemeClr val="bg1"/>
                </a:solidFill>
                <a:effectLst/>
                <a:latin typeface="Arial Narrow" pitchFamily="34" charset="0"/>
                <a:cs typeface="Arial" pitchFamily="34" charset="0"/>
              </a:rPr>
              <a:t>Confidential</a:t>
            </a:r>
            <a:r>
              <a:rPr lang="en-US" sz="600" b="0" cap="none" spc="0" dirty="0" smtClean="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4/21/2017</a:t>
            </a:fld>
            <a:r>
              <a:rPr lang="en-US" sz="600" b="0" cap="none" spc="0" dirty="0" smtClean="0">
                <a:ln>
                  <a:noFill/>
                </a:ln>
                <a:solidFill>
                  <a:schemeClr val="bg1"/>
                </a:solidFill>
                <a:effectLst/>
                <a:latin typeface="Arial Narrow" pitchFamily="34" charset="0"/>
                <a:cs typeface="Arial" pitchFamily="34" charset="0"/>
              </a:rPr>
              <a:t> | ref.: 3DS_Document_2014</a:t>
            </a:r>
            <a:endParaRPr lang="en-US" sz="600" b="0" cap="none" spc="0" dirty="0">
              <a:ln>
                <a:noFill/>
              </a:ln>
              <a:solidFill>
                <a:schemeClr val="bg1"/>
              </a:solidFill>
              <a:effectLst/>
              <a:latin typeface="Arial Narrow" pitchFamily="34" charset="0"/>
              <a:cs typeface="Arial" pitchFamily="34" charset="0"/>
            </a:endParaRPr>
          </a:p>
        </p:txBody>
      </p:sp>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67400" y="4705350"/>
            <a:ext cx="2666990" cy="240632"/>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0600" y="880684"/>
            <a:ext cx="2994715" cy="3458332"/>
          </a:xfrm>
          <a:prstGeom prst="rect">
            <a:avLst/>
          </a:prstGeom>
        </p:spPr>
      </p:pic>
    </p:spTree>
    <p:extLst>
      <p:ext uri="{BB962C8B-B14F-4D97-AF65-F5344CB8AC3E}">
        <p14:creationId xmlns:p14="http://schemas.microsoft.com/office/powerpoint/2010/main" val="200834072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Corp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zh-CN" altLang="en-US"/>
              <a:t>单击此处编辑母版标题样式</a:t>
            </a:r>
            <a:endParaRPr lang="en-US" dirty="0"/>
          </a:p>
        </p:txBody>
      </p:sp>
    </p:spTree>
    <p:extLst>
      <p:ext uri="{BB962C8B-B14F-4D97-AF65-F5344CB8AC3E}">
        <p14:creationId xmlns:p14="http://schemas.microsoft.com/office/powerpoint/2010/main" val="3801699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_Corp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129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 Cover_Corp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2450753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55798" y="842963"/>
            <a:ext cx="7848650" cy="345253"/>
          </a:xfrm>
        </p:spPr>
        <p:txBody>
          <a:bodyPr>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2414207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Content Placeholder 14"/>
          <p:cNvSpPr>
            <a:spLocks noGrp="1"/>
          </p:cNvSpPr>
          <p:nvPr>
            <p:ph sz="quarter" idx="13" hasCustomPrompt="1"/>
          </p:nvPr>
        </p:nvSpPr>
        <p:spPr>
          <a:xfrm>
            <a:off x="863588" y="951570"/>
            <a:ext cx="7776864" cy="3471840"/>
          </a:xfrm>
        </p:spPr>
        <p:txBody>
          <a:bodyPr>
            <a:normAutofit/>
          </a:bodyPr>
          <a:lstStyle>
            <a:lvl1pPr>
              <a:defRPr sz="1200"/>
            </a:lvl1pPr>
            <a:lvl2pPr>
              <a:defRPr sz="1050"/>
            </a:lvl2pPr>
            <a:lvl3pPr>
              <a:defRPr sz="900"/>
            </a:lvl3pPr>
          </a:lstStyle>
          <a:p>
            <a:pPr lvl="0"/>
            <a:r>
              <a:rPr lang="en-GB" dirty="0"/>
              <a:t>Click to edit Master text styles</a:t>
            </a:r>
          </a:p>
          <a:p>
            <a:pPr lvl="1"/>
            <a:r>
              <a:rPr lang="en-GB" dirty="0"/>
              <a:t>Second level</a:t>
            </a:r>
          </a:p>
          <a:p>
            <a:pPr lvl="2"/>
            <a:r>
              <a:rPr lang="en-GB" dirty="0"/>
              <a:t>Third level</a:t>
            </a:r>
          </a:p>
        </p:txBody>
      </p:sp>
      <p:sp>
        <p:nvSpPr>
          <p:cNvPr id="6" name="Title 5"/>
          <p:cNvSpPr>
            <a:spLocks noGrp="1"/>
          </p:cNvSpPr>
          <p:nvPr>
            <p:ph type="title"/>
          </p:nvPr>
        </p:nvSpPr>
        <p:spPr>
          <a:xfrm>
            <a:off x="719572" y="361747"/>
            <a:ext cx="7920880" cy="374073"/>
          </a:xfrm>
        </p:spPr>
        <p:txBody>
          <a:bodyPr/>
          <a:lstStyle/>
          <a:p>
            <a:r>
              <a:rPr lang="en-US" dirty="0"/>
              <a:t>Click to edit Master title style</a:t>
            </a:r>
          </a:p>
        </p:txBody>
      </p:sp>
    </p:spTree>
    <p:extLst>
      <p:ext uri="{BB962C8B-B14F-4D97-AF65-F5344CB8AC3E}">
        <p14:creationId xmlns:p14="http://schemas.microsoft.com/office/powerpoint/2010/main" val="4186398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88000" y="180000"/>
            <a:ext cx="7452000" cy="360000"/>
          </a:xfrm>
        </p:spPr>
        <p:txBody>
          <a:bodyPr/>
          <a:lstStyle>
            <a:lvl1pPr>
              <a:defRPr sz="24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34704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166" y="392849"/>
            <a:ext cx="8458200" cy="3429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5"/>
          <p:cNvSpPr>
            <a:spLocks noGrp="1"/>
          </p:cNvSpPr>
          <p:nvPr>
            <p:ph sz="quarter" idx="10" hasCustomPrompt="1"/>
          </p:nvPr>
        </p:nvSpPr>
        <p:spPr>
          <a:xfrm>
            <a:off x="1001713" y="745808"/>
            <a:ext cx="6513512" cy="337185"/>
          </a:xfrm>
        </p:spPr>
        <p:txBody>
          <a:bodyPr>
            <a:normAutofit/>
          </a:bodyPr>
          <a:lstStyle>
            <a:lvl1pPr marL="0" indent="0">
              <a:buFontTx/>
              <a:buNone/>
              <a:defRPr sz="1700"/>
            </a:lvl1pPr>
          </a:lstStyle>
          <a:p>
            <a:pPr lvl="0"/>
            <a:r>
              <a:rPr lang="en-GB" dirty="0"/>
              <a:t>Click to edit subtitle</a:t>
            </a:r>
          </a:p>
        </p:txBody>
      </p:sp>
    </p:spTree>
    <p:extLst>
      <p:ext uri="{BB962C8B-B14F-4D97-AF65-F5344CB8AC3E}">
        <p14:creationId xmlns:p14="http://schemas.microsoft.com/office/powerpoint/2010/main" val="3479780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Corp Template_2014">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zh-CN" altLang="en-US" smtClean="0"/>
              <a:t>单击此处编辑母版标题样式</a:t>
            </a:r>
            <a:endParaRPr lang="en-US" dirty="0"/>
          </a:p>
        </p:txBody>
      </p:sp>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2"/>
            <a:ext cx="9144000" cy="4577715"/>
          </a:xfrm>
          <a:prstGeom prst="rect">
            <a:avLst/>
          </a:prstGeom>
        </p:spPr>
      </p:pic>
      <p:sp>
        <p:nvSpPr>
          <p:cNvPr id="5" name="矩形 4"/>
          <p:cNvSpPr/>
          <p:nvPr userDrawn="1"/>
        </p:nvSpPr>
        <p:spPr>
          <a:xfrm>
            <a:off x="0" y="-2"/>
            <a:ext cx="9144000" cy="456342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zh-CN" altLang="en-US" sz="1700">
              <a:solidFill>
                <a:prstClr val="white"/>
              </a:solidFill>
            </a:endParaRPr>
          </a:p>
        </p:txBody>
      </p:sp>
      <p:grpSp>
        <p:nvGrpSpPr>
          <p:cNvPr id="7" name="Group 105"/>
          <p:cNvGrpSpPr/>
          <p:nvPr userDrawn="1"/>
        </p:nvGrpSpPr>
        <p:grpSpPr>
          <a:xfrm rot="16200000">
            <a:off x="145357" y="482288"/>
            <a:ext cx="383327" cy="67506"/>
            <a:chOff x="2013527" y="1616364"/>
            <a:chExt cx="576928" cy="101600"/>
          </a:xfrm>
        </p:grpSpPr>
        <p:sp>
          <p:nvSpPr>
            <p:cNvPr id="8" name="Oval 106"/>
            <p:cNvSpPr/>
            <p:nvPr userDrawn="1"/>
          </p:nvSpPr>
          <p:spPr>
            <a:xfrm>
              <a:off x="2013527" y="1616364"/>
              <a:ext cx="101600" cy="101600"/>
            </a:xfrm>
            <a:prstGeom prst="ellipse">
              <a:avLst/>
            </a:prstGeom>
            <a:solidFill>
              <a:srgbClr val="358F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9" name="Oval 107"/>
            <p:cNvSpPr/>
            <p:nvPr userDrawn="1"/>
          </p:nvSpPr>
          <p:spPr>
            <a:xfrm>
              <a:off x="2132359" y="1616364"/>
              <a:ext cx="101600" cy="101600"/>
            </a:xfrm>
            <a:prstGeom prst="ellipse">
              <a:avLst/>
            </a:prstGeom>
            <a:solidFill>
              <a:srgbClr val="358FC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10" name="Oval 108"/>
            <p:cNvSpPr/>
            <p:nvPr userDrawn="1"/>
          </p:nvSpPr>
          <p:spPr>
            <a:xfrm>
              <a:off x="2251191" y="1616364"/>
              <a:ext cx="101600" cy="101600"/>
            </a:xfrm>
            <a:prstGeom prst="ellipse">
              <a:avLst/>
            </a:prstGeom>
            <a:solidFill>
              <a:srgbClr val="358FC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11" name="Oval 109"/>
            <p:cNvSpPr/>
            <p:nvPr userDrawn="1"/>
          </p:nvSpPr>
          <p:spPr>
            <a:xfrm>
              <a:off x="2370023" y="1616364"/>
              <a:ext cx="101600" cy="101600"/>
            </a:xfrm>
            <a:prstGeom prst="ellipse">
              <a:avLst/>
            </a:prstGeom>
            <a:solidFill>
              <a:srgbClr val="358F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12" name="Oval 110"/>
            <p:cNvSpPr/>
            <p:nvPr userDrawn="1"/>
          </p:nvSpPr>
          <p:spPr>
            <a:xfrm>
              <a:off x="2488855" y="1616364"/>
              <a:ext cx="101600" cy="101600"/>
            </a:xfrm>
            <a:prstGeom prst="ellipse">
              <a:avLst/>
            </a:prstGeom>
            <a:solidFill>
              <a:srgbClr val="358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grpSp>
    </p:spTree>
    <p:extLst>
      <p:ext uri="{BB962C8B-B14F-4D97-AF65-F5344CB8AC3E}">
        <p14:creationId xmlns:p14="http://schemas.microsoft.com/office/powerpoint/2010/main" val="103164196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Only">
    <p:spTree>
      <p:nvGrpSpPr>
        <p:cNvPr id="1" name=""/>
        <p:cNvGrpSpPr/>
        <p:nvPr/>
      </p:nvGrpSpPr>
      <p:grpSpPr>
        <a:xfrm>
          <a:off x="0" y="0"/>
          <a:ext cx="0" cy="0"/>
          <a:chOff x="0" y="0"/>
          <a:chExt cx="0" cy="0"/>
        </a:xfrm>
      </p:grpSpPr>
      <p:sp>
        <p:nvSpPr>
          <p:cNvPr id="9" name="Title 4"/>
          <p:cNvSpPr>
            <a:spLocks noGrp="1"/>
          </p:cNvSpPr>
          <p:nvPr>
            <p:ph type="title"/>
          </p:nvPr>
        </p:nvSpPr>
        <p:spPr>
          <a:xfrm>
            <a:off x="755798" y="223745"/>
            <a:ext cx="7913454" cy="374073"/>
          </a:xfrm>
        </p:spPr>
        <p:txBody>
          <a:bodyPr/>
          <a:lstStyle>
            <a:lvl1pPr>
              <a:defRPr sz="2000" b="1">
                <a:solidFill>
                  <a:srgbClr val="005386"/>
                </a:solidFill>
              </a:defRPr>
            </a:lvl1pPr>
          </a:lstStyle>
          <a:p>
            <a:r>
              <a:rPr lang="en-US" dirty="0"/>
              <a:t>Click to edit Master title style</a:t>
            </a:r>
          </a:p>
        </p:txBody>
      </p:sp>
      <p:sp>
        <p:nvSpPr>
          <p:cNvPr id="10" name="Content Placeholder 6"/>
          <p:cNvSpPr>
            <a:spLocks noGrp="1"/>
          </p:cNvSpPr>
          <p:nvPr>
            <p:ph sz="quarter" idx="15"/>
          </p:nvPr>
        </p:nvSpPr>
        <p:spPr>
          <a:xfrm>
            <a:off x="755798" y="597818"/>
            <a:ext cx="7913454" cy="3846140"/>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6806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S_LG Title and Content">
    <p:spTree>
      <p:nvGrpSpPr>
        <p:cNvPr id="1" name=""/>
        <p:cNvGrpSpPr/>
        <p:nvPr/>
      </p:nvGrpSpPr>
      <p:grpSpPr>
        <a:xfrm>
          <a:off x="0" y="0"/>
          <a:ext cx="0" cy="0"/>
          <a:chOff x="0" y="0"/>
          <a:chExt cx="0" cy="0"/>
        </a:xfrm>
      </p:grpSpPr>
      <p:sp>
        <p:nvSpPr>
          <p:cNvPr id="5" name="Content Placeholder 6"/>
          <p:cNvSpPr>
            <a:spLocks noGrp="1"/>
          </p:cNvSpPr>
          <p:nvPr>
            <p:ph sz="quarter" idx="15"/>
          </p:nvPr>
        </p:nvSpPr>
        <p:spPr>
          <a:xfrm>
            <a:off x="863603" y="879562"/>
            <a:ext cx="7777163" cy="3564396"/>
          </a:xfrm>
        </p:spPr>
        <p:txBody>
          <a:bodyPr/>
          <a:lstStyle>
            <a:lvl1pPr>
              <a:lnSpc>
                <a:spcPct val="100000"/>
              </a:lnSpc>
              <a:spcBef>
                <a:spcPts val="500"/>
              </a:spcBef>
              <a:spcAft>
                <a:spcPts val="500"/>
              </a:spcAft>
              <a:defRPr baseline="0">
                <a:latin typeface="Arial Narrow" pitchFamily="34" charset="0"/>
                <a:ea typeface="黑体" pitchFamily="49" charset="-122"/>
              </a:defRPr>
            </a:lvl1pPr>
            <a:lvl2pPr>
              <a:lnSpc>
                <a:spcPct val="100000"/>
              </a:lnSpc>
              <a:spcBef>
                <a:spcPts val="500"/>
              </a:spcBef>
              <a:spcAft>
                <a:spcPts val="500"/>
              </a:spcAft>
              <a:buFont typeface="Arial Narrow" pitchFamily="34" charset="0"/>
              <a:buChar char="−"/>
              <a:defRPr baseline="0">
                <a:latin typeface="Arial Narrow" pitchFamily="34" charset="0"/>
                <a:ea typeface="黑体" pitchFamily="49" charset="-122"/>
              </a:defRPr>
            </a:lvl2pPr>
            <a:lvl3pPr>
              <a:lnSpc>
                <a:spcPct val="100000"/>
              </a:lnSpc>
              <a:spcBef>
                <a:spcPts val="500"/>
              </a:spcBef>
              <a:spcAft>
                <a:spcPts val="500"/>
              </a:spcAft>
              <a:defRPr baseline="0">
                <a:latin typeface="Arial Narrow" pitchFamily="34" charset="0"/>
                <a:ea typeface="黑体" pitchFamily="49" charset="-122"/>
              </a:defRPr>
            </a:lvl3pPr>
            <a:lvl4pPr>
              <a:lnSpc>
                <a:spcPct val="100000"/>
              </a:lnSpc>
              <a:spcBef>
                <a:spcPts val="500"/>
              </a:spcBef>
              <a:spcAft>
                <a:spcPts val="500"/>
              </a:spcAft>
              <a:buFont typeface="Arial Narrow" pitchFamily="34" charset="0"/>
              <a:buChar char="−"/>
              <a:defRPr baseline="0">
                <a:latin typeface="Arial Narrow" pitchFamily="34" charset="0"/>
                <a:ea typeface="黑体" pitchFamily="49" charset="-122"/>
              </a:defRPr>
            </a:lvl4pPr>
            <a:lvl5pPr>
              <a:lnSpc>
                <a:spcPct val="100000"/>
              </a:lnSpc>
              <a:spcBef>
                <a:spcPts val="500"/>
              </a:spcBef>
              <a:spcAft>
                <a:spcPts val="500"/>
              </a:spcAft>
              <a:defRPr baseline="0">
                <a:latin typeface="Arial Narrow" pitchFamily="34" charset="0"/>
                <a:ea typeface="黑体" pitchFamily="49"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标题 6"/>
          <p:cNvSpPr>
            <a:spLocks noGrp="1"/>
          </p:cNvSpPr>
          <p:nvPr>
            <p:ph type="title"/>
          </p:nvPr>
        </p:nvSpPr>
        <p:spPr>
          <a:xfrm>
            <a:off x="746575" y="366506"/>
            <a:ext cx="7920880" cy="374073"/>
          </a:xfrm>
        </p:spPr>
        <p:txBody>
          <a:bodyPr/>
          <a:lstStyle>
            <a:lvl1pPr>
              <a:defRPr baseline="0">
                <a:latin typeface="Arial Narrow" pitchFamily="34" charset="0"/>
                <a:ea typeface="黑体" pitchFamily="49"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821562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3" name="Espace réservé du texte 3"/>
          <p:cNvSpPr>
            <a:spLocks noGrp="1" noChangeAspect="1"/>
          </p:cNvSpPr>
          <p:nvPr>
            <p:ph type="body" sz="quarter" idx="10" hasCustomPrompt="1"/>
          </p:nvPr>
        </p:nvSpPr>
        <p:spPr>
          <a:xfrm>
            <a:off x="1650320" y="11316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1</a:t>
            </a:r>
            <a:endParaRPr lang="en-US" noProof="0" dirty="0"/>
          </a:p>
        </p:txBody>
      </p:sp>
      <p:sp>
        <p:nvSpPr>
          <p:cNvPr id="4" name="Espace réservé du texte 5"/>
          <p:cNvSpPr>
            <a:spLocks noGrp="1"/>
          </p:cNvSpPr>
          <p:nvPr>
            <p:ph type="body" sz="quarter" idx="11" hasCustomPrompt="1"/>
          </p:nvPr>
        </p:nvSpPr>
        <p:spPr>
          <a:xfrm>
            <a:off x="2412320" y="1131670"/>
            <a:ext cx="5040000" cy="360000"/>
          </a:xfrm>
          <a:solidFill>
            <a:srgbClr val="005386"/>
          </a:solidFill>
        </p:spPr>
        <p:txBody>
          <a:bodyPr lIns="288000" tIns="36000" rIns="72000" bIns="36000" anchor="ctr"/>
          <a:lstStyle>
            <a:lvl1pPr marL="0" indent="0">
              <a:spcBef>
                <a:spcPts val="0"/>
              </a:spcBef>
              <a:buNone/>
              <a:defRPr baseline="0">
                <a:solidFill>
                  <a:schemeClr val="bg1"/>
                </a:solidFill>
              </a:defRPr>
            </a:lvl1pPr>
          </a:lstStyle>
          <a:p>
            <a:pPr lvl="0"/>
            <a:r>
              <a:rPr lang="en-US" noProof="0" dirty="0" smtClean="0"/>
              <a:t>First item </a:t>
            </a:r>
            <a:r>
              <a:rPr lang="zh-CN" altLang="en-US" noProof="0" dirty="0" smtClean="0"/>
              <a:t>第一</a:t>
            </a:r>
            <a:endParaRPr lang="en-US" noProof="0" dirty="0"/>
          </a:p>
        </p:txBody>
      </p:sp>
      <p:sp>
        <p:nvSpPr>
          <p:cNvPr id="5" name="Espace réservé du texte 3"/>
          <p:cNvSpPr>
            <a:spLocks noGrp="1" noChangeAspect="1"/>
          </p:cNvSpPr>
          <p:nvPr>
            <p:ph type="body" sz="quarter" idx="12" hasCustomPrompt="1"/>
          </p:nvPr>
        </p:nvSpPr>
        <p:spPr>
          <a:xfrm>
            <a:off x="1650320" y="1668708"/>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2</a:t>
            </a:r>
            <a:endParaRPr lang="en-US" noProof="0" dirty="0"/>
          </a:p>
        </p:txBody>
      </p:sp>
      <p:sp>
        <p:nvSpPr>
          <p:cNvPr id="6" name="Espace réservé du texte 5"/>
          <p:cNvSpPr>
            <a:spLocks noGrp="1"/>
          </p:cNvSpPr>
          <p:nvPr>
            <p:ph type="body" sz="quarter" idx="13" hasCustomPrompt="1"/>
          </p:nvPr>
        </p:nvSpPr>
        <p:spPr>
          <a:xfrm>
            <a:off x="2412320" y="1668708"/>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dirty="0" smtClean="0"/>
              <a:t>Second item </a:t>
            </a:r>
            <a:r>
              <a:rPr lang="zh-CN" altLang="en-US" noProof="0" dirty="0" smtClean="0"/>
              <a:t>第二</a:t>
            </a:r>
            <a:endParaRPr lang="en-US" noProof="0" dirty="0"/>
          </a:p>
        </p:txBody>
      </p:sp>
      <p:sp>
        <p:nvSpPr>
          <p:cNvPr id="7" name="Espace réservé du texte 3"/>
          <p:cNvSpPr>
            <a:spLocks noGrp="1" noChangeAspect="1"/>
          </p:cNvSpPr>
          <p:nvPr>
            <p:ph type="body" sz="quarter" idx="14" hasCustomPrompt="1"/>
          </p:nvPr>
        </p:nvSpPr>
        <p:spPr>
          <a:xfrm>
            <a:off x="1650320" y="221175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3</a:t>
            </a:r>
            <a:endParaRPr lang="en-US" noProof="0" dirty="0"/>
          </a:p>
        </p:txBody>
      </p:sp>
      <p:sp>
        <p:nvSpPr>
          <p:cNvPr id="8" name="Espace réservé du texte 5"/>
          <p:cNvSpPr>
            <a:spLocks noGrp="1"/>
          </p:cNvSpPr>
          <p:nvPr>
            <p:ph type="body" sz="quarter" idx="15" hasCustomPrompt="1"/>
          </p:nvPr>
        </p:nvSpPr>
        <p:spPr>
          <a:xfrm>
            <a:off x="2412320" y="221175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Third item</a:t>
            </a:r>
            <a:endParaRPr lang="en-US" noProof="0"/>
          </a:p>
        </p:txBody>
      </p:sp>
      <p:sp>
        <p:nvSpPr>
          <p:cNvPr id="9" name="Espace réservé du texte 3"/>
          <p:cNvSpPr>
            <a:spLocks noGrp="1" noChangeAspect="1"/>
          </p:cNvSpPr>
          <p:nvPr>
            <p:ph type="body" sz="quarter" idx="16" hasCustomPrompt="1"/>
          </p:nvPr>
        </p:nvSpPr>
        <p:spPr>
          <a:xfrm>
            <a:off x="1650320" y="275181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4</a:t>
            </a:r>
            <a:endParaRPr lang="en-US" noProof="0" dirty="0"/>
          </a:p>
        </p:txBody>
      </p:sp>
      <p:sp>
        <p:nvSpPr>
          <p:cNvPr id="10" name="Espace réservé du texte 5"/>
          <p:cNvSpPr>
            <a:spLocks noGrp="1"/>
          </p:cNvSpPr>
          <p:nvPr>
            <p:ph type="body" sz="quarter" idx="17" hasCustomPrompt="1"/>
          </p:nvPr>
        </p:nvSpPr>
        <p:spPr>
          <a:xfrm>
            <a:off x="2412320" y="275181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Fourth item</a:t>
            </a:r>
            <a:endParaRPr lang="en-US" noProof="0"/>
          </a:p>
        </p:txBody>
      </p:sp>
      <p:sp>
        <p:nvSpPr>
          <p:cNvPr id="11" name="Espace réservé du texte 3"/>
          <p:cNvSpPr>
            <a:spLocks noGrp="1" noChangeAspect="1"/>
          </p:cNvSpPr>
          <p:nvPr>
            <p:ph type="body" sz="quarter" idx="18" hasCustomPrompt="1"/>
          </p:nvPr>
        </p:nvSpPr>
        <p:spPr>
          <a:xfrm>
            <a:off x="1650320" y="32918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5</a:t>
            </a:r>
            <a:endParaRPr lang="en-US" noProof="0" dirty="0"/>
          </a:p>
        </p:txBody>
      </p:sp>
      <p:sp>
        <p:nvSpPr>
          <p:cNvPr id="12" name="Espace réservé du texte 5"/>
          <p:cNvSpPr>
            <a:spLocks noGrp="1"/>
          </p:cNvSpPr>
          <p:nvPr>
            <p:ph type="body" sz="quarter" idx="19" hasCustomPrompt="1"/>
          </p:nvPr>
        </p:nvSpPr>
        <p:spPr>
          <a:xfrm>
            <a:off x="2412320" y="329187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Fifth item</a:t>
            </a:r>
            <a:endParaRPr lang="en-US" noProof="0"/>
          </a:p>
        </p:txBody>
      </p:sp>
      <p:sp>
        <p:nvSpPr>
          <p:cNvPr id="13" name="Espace réservé du texte 3"/>
          <p:cNvSpPr>
            <a:spLocks noGrp="1" noChangeAspect="1"/>
          </p:cNvSpPr>
          <p:nvPr>
            <p:ph type="body" sz="quarter" idx="20" hasCustomPrompt="1"/>
          </p:nvPr>
        </p:nvSpPr>
        <p:spPr>
          <a:xfrm>
            <a:off x="1650320" y="383193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6</a:t>
            </a:r>
            <a:endParaRPr lang="en-US" noProof="0" dirty="0"/>
          </a:p>
        </p:txBody>
      </p:sp>
      <p:sp>
        <p:nvSpPr>
          <p:cNvPr id="14" name="Espace réservé du texte 5"/>
          <p:cNvSpPr>
            <a:spLocks noGrp="1"/>
          </p:cNvSpPr>
          <p:nvPr>
            <p:ph type="body" sz="quarter" idx="21" hasCustomPrompt="1"/>
          </p:nvPr>
        </p:nvSpPr>
        <p:spPr>
          <a:xfrm>
            <a:off x="2412320" y="383193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Sixth item</a:t>
            </a:r>
            <a:endParaRPr lang="en-US" noProof="0"/>
          </a:p>
        </p:txBody>
      </p:sp>
      <p:sp>
        <p:nvSpPr>
          <p:cNvPr id="16" name="Title 4"/>
          <p:cNvSpPr>
            <a:spLocks noGrp="1"/>
          </p:cNvSpPr>
          <p:nvPr>
            <p:ph type="title"/>
          </p:nvPr>
        </p:nvSpPr>
        <p:spPr>
          <a:xfrm>
            <a:off x="784598" y="223745"/>
            <a:ext cx="78846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897935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 Cover">
    <p:spTree>
      <p:nvGrpSpPr>
        <p:cNvPr id="1" name=""/>
        <p:cNvGrpSpPr/>
        <p:nvPr/>
      </p:nvGrpSpPr>
      <p:grpSpPr>
        <a:xfrm>
          <a:off x="0" y="0"/>
          <a:ext cx="0" cy="0"/>
          <a:chOff x="0" y="0"/>
          <a:chExt cx="0" cy="0"/>
        </a:xfrm>
      </p:grpSpPr>
      <p:pic>
        <p:nvPicPr>
          <p:cNvPr id="4" name="Picture 3" descr="IFWE3DSNEW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49926" y="550803"/>
            <a:ext cx="4474464" cy="3450336"/>
          </a:xfrm>
          <a:prstGeom prst="rect">
            <a:avLst/>
          </a:prstGeom>
        </p:spPr>
      </p:pic>
    </p:spTree>
    <p:extLst>
      <p:ext uri="{BB962C8B-B14F-4D97-AF65-F5344CB8AC3E}">
        <p14:creationId xmlns:p14="http://schemas.microsoft.com/office/powerpoint/2010/main" val="21083511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55798" y="604541"/>
            <a:ext cx="7884654" cy="334994"/>
          </a:xfrm>
        </p:spPr>
        <p:txBody>
          <a:bodyPr wrap="square">
            <a:spAutoFit/>
          </a:bodyPr>
          <a:lstStyle>
            <a:lvl1pPr>
              <a:buFont typeface="Arial" pitchFamily="34" charset="0"/>
              <a:buNone/>
              <a:defRPr sz="1600" baseline="0"/>
            </a:lvl1pPr>
          </a:lstStyle>
          <a:p>
            <a:pPr lvl="0"/>
            <a:r>
              <a:rPr lang="en-US" dirty="0" smtClean="0"/>
              <a:t>Click to add subtitle</a:t>
            </a:r>
            <a:endParaRPr lang="en-US" dirty="0"/>
          </a:p>
        </p:txBody>
      </p:sp>
      <p:sp>
        <p:nvSpPr>
          <p:cNvPr id="7" name="Content Placeholder 6"/>
          <p:cNvSpPr>
            <a:spLocks noGrp="1"/>
          </p:cNvSpPr>
          <p:nvPr>
            <p:ph sz="quarter" idx="15"/>
          </p:nvPr>
        </p:nvSpPr>
        <p:spPr>
          <a:xfrm>
            <a:off x="755798" y="945672"/>
            <a:ext cx="7884965" cy="3504423"/>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4"/>
          <p:cNvSpPr>
            <a:spLocks noGrp="1"/>
          </p:cNvSpPr>
          <p:nvPr>
            <p:ph type="title"/>
          </p:nvPr>
        </p:nvSpPr>
        <p:spPr>
          <a:xfrm>
            <a:off x="755798" y="223745"/>
            <a:ext cx="78846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050658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Only">
    <p:spTree>
      <p:nvGrpSpPr>
        <p:cNvPr id="1" name=""/>
        <p:cNvGrpSpPr/>
        <p:nvPr/>
      </p:nvGrpSpPr>
      <p:grpSpPr>
        <a:xfrm>
          <a:off x="0" y="0"/>
          <a:ext cx="0" cy="0"/>
          <a:chOff x="0" y="0"/>
          <a:chExt cx="0" cy="0"/>
        </a:xfrm>
      </p:grpSpPr>
      <p:sp>
        <p:nvSpPr>
          <p:cNvPr id="9" name="Title 4"/>
          <p:cNvSpPr>
            <a:spLocks noGrp="1"/>
          </p:cNvSpPr>
          <p:nvPr>
            <p:ph type="title"/>
          </p:nvPr>
        </p:nvSpPr>
        <p:spPr>
          <a:xfrm>
            <a:off x="755798" y="223745"/>
            <a:ext cx="7913454" cy="374073"/>
          </a:xfrm>
        </p:spPr>
        <p:txBody>
          <a:bodyPr/>
          <a:lstStyle>
            <a:lvl1pPr>
              <a:defRPr sz="2000" b="1">
                <a:solidFill>
                  <a:srgbClr val="005386"/>
                </a:solidFill>
              </a:defRPr>
            </a:lvl1pPr>
          </a:lstStyle>
          <a:p>
            <a:r>
              <a:rPr lang="en-US" dirty="0" smtClean="0"/>
              <a:t>Click to edit Master title style</a:t>
            </a:r>
            <a:endParaRPr lang="en-US" dirty="0"/>
          </a:p>
        </p:txBody>
      </p:sp>
      <p:sp>
        <p:nvSpPr>
          <p:cNvPr id="10" name="Content Placeholder 6"/>
          <p:cNvSpPr>
            <a:spLocks noGrp="1"/>
          </p:cNvSpPr>
          <p:nvPr>
            <p:ph sz="quarter" idx="15"/>
          </p:nvPr>
        </p:nvSpPr>
        <p:spPr>
          <a:xfrm>
            <a:off x="755798" y="597818"/>
            <a:ext cx="7913454" cy="3846140"/>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094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55798" y="604541"/>
            <a:ext cx="7884654" cy="334994"/>
          </a:xfrm>
        </p:spPr>
        <p:txBody>
          <a:bodyPr wrap="square">
            <a:spAutoFit/>
          </a:bodyPr>
          <a:lstStyle>
            <a:lvl1pPr>
              <a:buFont typeface="Arial" pitchFamily="34" charset="0"/>
              <a:buNone/>
              <a:defRPr sz="1600" baseline="0">
                <a:solidFill>
                  <a:srgbClr val="005386"/>
                </a:solidFill>
              </a:defRPr>
            </a:lvl1pPr>
          </a:lstStyle>
          <a:p>
            <a:pPr lvl="0"/>
            <a:r>
              <a:rPr lang="en-US" dirty="0" smtClean="0"/>
              <a:t>Click to add subtitle</a:t>
            </a:r>
            <a:endParaRPr lang="en-US" dirty="0"/>
          </a:p>
        </p:txBody>
      </p:sp>
      <p:sp>
        <p:nvSpPr>
          <p:cNvPr id="6" name="Title 4"/>
          <p:cNvSpPr>
            <a:spLocks noGrp="1"/>
          </p:cNvSpPr>
          <p:nvPr>
            <p:ph type="title"/>
          </p:nvPr>
        </p:nvSpPr>
        <p:spPr>
          <a:xfrm>
            <a:off x="755798" y="223745"/>
            <a:ext cx="78846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751447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4"/>
          <p:cNvSpPr>
            <a:spLocks noGrp="1"/>
          </p:cNvSpPr>
          <p:nvPr>
            <p:ph type="title"/>
          </p:nvPr>
        </p:nvSpPr>
        <p:spPr>
          <a:xfrm>
            <a:off x="755798" y="223745"/>
            <a:ext cx="79134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059150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7439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ounded Rectangle 1"/>
          <p:cNvSpPr/>
          <p:nvPr userDrawn="1"/>
        </p:nvSpPr>
        <p:spPr>
          <a:xfrm>
            <a:off x="0" y="0"/>
            <a:ext cx="9144000" cy="5143500"/>
          </a:xfrm>
          <a:prstGeom prst="roundRect">
            <a:avLst>
              <a:gd name="adj" fmla="val 0"/>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734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1.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smtClean="0"/>
              <a:t>Main Title:</a:t>
            </a:r>
            <a:r>
              <a:rPr lang="zh-CN" altLang="en-US" noProof="0" dirty="0" smtClean="0"/>
              <a:t>标题</a:t>
            </a:r>
            <a:endParaRPr lang="en-US" noProof="0" dirty="0"/>
          </a:p>
        </p:txBody>
      </p:sp>
      <p:sp>
        <p:nvSpPr>
          <p:cNvPr id="3" name="Espace réservé du texte 2"/>
          <p:cNvSpPr>
            <a:spLocks noGrp="1"/>
          </p:cNvSpPr>
          <p:nvPr>
            <p:ph type="body" idx="1"/>
          </p:nvPr>
        </p:nvSpPr>
        <p:spPr>
          <a:xfrm>
            <a:off x="719572" y="735820"/>
            <a:ext cx="7920880" cy="3664117"/>
          </a:xfrm>
          <a:prstGeom prst="rect">
            <a:avLst/>
          </a:prstGeom>
        </p:spPr>
        <p:txBody>
          <a:bodyPr vert="horz" lIns="87916" tIns="43957" rIns="87916" bIns="43957" rtlCol="0">
            <a:normAutofit/>
          </a:bodyPr>
          <a:lstStyle/>
          <a:p>
            <a:pPr lvl="0"/>
            <a:r>
              <a:rPr lang="en-US" dirty="0" smtClean="0"/>
              <a:t>Click to edit Master text styles: </a:t>
            </a:r>
            <a:r>
              <a:rPr lang="zh-CN" altLang="en-US" dirty="0" smtClean="0"/>
              <a:t>一级</a:t>
            </a:r>
            <a:endParaRPr lang="en-US" dirty="0" smtClean="0"/>
          </a:p>
          <a:p>
            <a:pPr lvl="1"/>
            <a:r>
              <a:rPr lang="en-US" dirty="0" smtClean="0"/>
              <a:t>Second level: </a:t>
            </a:r>
            <a:r>
              <a:rPr lang="zh-CN" altLang="en-US" dirty="0" smtClean="0"/>
              <a:t>二级</a:t>
            </a:r>
            <a:endParaRPr lang="en-US" dirty="0" smtClean="0"/>
          </a:p>
          <a:p>
            <a:pPr lvl="2"/>
            <a:r>
              <a:rPr lang="en-US" dirty="0" smtClean="0"/>
              <a:t>Third level: </a:t>
            </a:r>
            <a:r>
              <a:rPr lang="zh-CN" altLang="en-US" dirty="0" smtClean="0"/>
              <a:t>三级</a:t>
            </a:r>
            <a:endParaRPr lang="en-US" dirty="0" smtClean="0"/>
          </a:p>
          <a:p>
            <a:pPr lvl="3"/>
            <a:r>
              <a:rPr lang="en-US" dirty="0" smtClean="0"/>
              <a:t>Fourth level: </a:t>
            </a:r>
            <a:r>
              <a:rPr lang="zh-CN" altLang="en-US" dirty="0" smtClean="0"/>
              <a:t>四级</a:t>
            </a:r>
            <a:endParaRPr lang="en-US" dirty="0" smtClean="0"/>
          </a:p>
          <a:p>
            <a:pPr lvl="4"/>
            <a:r>
              <a:rPr lang="en-US" dirty="0" smtClean="0"/>
              <a:t>Fifth level: </a:t>
            </a:r>
            <a:r>
              <a:rPr lang="zh-CN" altLang="en-US" dirty="0" smtClean="0"/>
              <a:t>五级</a:t>
            </a:r>
            <a:endParaRPr lang="en-US" noProof="0" dirty="0" smtClean="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pic>
        <p:nvPicPr>
          <p:cNvPr id="8" name="Picture 7"/>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5867400" y="4705350"/>
            <a:ext cx="2666990" cy="240632"/>
          </a:xfrm>
          <a:prstGeom prst="rect">
            <a:avLst/>
          </a:prstGeom>
        </p:spPr>
      </p:pic>
      <p:sp>
        <p:nvSpPr>
          <p:cNvPr id="13" name="Rectangle 12"/>
          <p:cNvSpPr/>
          <p:nvPr userDrawn="1"/>
        </p:nvSpPr>
        <p:spPr>
          <a:xfrm>
            <a:off x="330008" y="4552950"/>
            <a:ext cx="8813991" cy="590550"/>
          </a:xfrm>
          <a:prstGeom prst="rect">
            <a:avLst/>
          </a:prstGeom>
          <a:gradFill flip="none" rotWithShape="1">
            <a:gsLst>
              <a:gs pos="0">
                <a:srgbClr val="FFFFFF"/>
              </a:gs>
              <a:gs pos="100000">
                <a:srgbClr val="0B3F77"/>
              </a:gs>
              <a:gs pos="24000">
                <a:srgbClr val="FFFFFF"/>
              </a:gs>
              <a:gs pos="71000">
                <a:srgbClr val="0B3F77"/>
              </a:gs>
            </a:gsLst>
            <a:lin ang="0" scaled="1"/>
            <a:tileRect/>
          </a:gradFill>
          <a:ln w="9525" cap="flat" cmpd="sng" algn="ctr">
            <a:noFill/>
            <a:prstDash val="solid"/>
          </a:ln>
          <a:effectLst/>
        </p:spPr>
        <p:txBody>
          <a:bodyPr rtlCol="0" anchor="ctr"/>
          <a:lstStyle/>
          <a:p>
            <a:pPr marL="0" marR="0" lvl="0" indent="0" algn="ctr" defTabSz="879152"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srgbClr val="FFFFFF"/>
              </a:solidFill>
              <a:effectLst/>
              <a:uLnTx/>
              <a:uFillTx/>
              <a:latin typeface="Arial Narrow"/>
            </a:endParaRPr>
          </a:p>
        </p:txBody>
      </p:sp>
      <p:pic>
        <p:nvPicPr>
          <p:cNvPr id="14" name="Picture 13"/>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5867400" y="4727909"/>
            <a:ext cx="2666990" cy="240632"/>
          </a:xfrm>
          <a:prstGeom prst="rect">
            <a:avLst/>
          </a:prstGeom>
        </p:spPr>
      </p:pic>
    </p:spTree>
    <p:extLst>
      <p:ext uri="{BB962C8B-B14F-4D97-AF65-F5344CB8AC3E}">
        <p14:creationId xmlns:p14="http://schemas.microsoft.com/office/powerpoint/2010/main" val="2211177131"/>
      </p:ext>
    </p:extLst>
  </p:cSld>
  <p:clrMap bg1="lt1" tx1="dk1" bg2="lt2" tx2="dk2" accent1="accent1" accent2="accent2" accent3="accent3" accent4="accent4" accent5="accent5" accent6="accent6" hlink="hlink" folHlink="folHlink"/>
  <p:sldLayoutIdLst>
    <p:sldLayoutId id="2147483925" r:id="rId1"/>
    <p:sldLayoutId id="2147483913" r:id="rId2"/>
    <p:sldLayoutId id="2147483923" r:id="rId3"/>
    <p:sldLayoutId id="2147483906" r:id="rId4"/>
    <p:sldLayoutId id="2147483907" r:id="rId5"/>
    <p:sldLayoutId id="2147483916" r:id="rId6"/>
    <p:sldLayoutId id="2147483910" r:id="rId7"/>
    <p:sldLayoutId id="2147483911" r:id="rId8"/>
    <p:sldLayoutId id="2147483924" r:id="rId9"/>
    <p:sldLayoutId id="2147483912" r:id="rId10"/>
    <p:sldLayoutId id="2147483948" r:id="rId11"/>
    <p:sldLayoutId id="2147483949" r:id="rId12"/>
    <p:sldLayoutId id="2147483952" r:id="rId13"/>
    <p:sldLayoutId id="2147483955" r:id="rId14"/>
    <p:sldLayoutId id="2147483956" r:id="rId15"/>
    <p:sldLayoutId id="2147483986" r:id="rId16"/>
    <p:sldLayoutId id="2147483987" r:id="rId17"/>
  </p:sldLayoutIdLst>
  <p:timing>
    <p:tnLst>
      <p:par>
        <p:cTn id="1" dur="indefinite" restart="never" nodeType="tmRoot"/>
      </p:par>
    </p:tnLst>
  </p:timing>
  <p:txStyles>
    <p:titleStyle>
      <a:lvl1pPr algn="l" defTabSz="879152" rtl="0" eaLnBrk="1" latinLnBrk="0" hangingPunct="1">
        <a:spcBef>
          <a:spcPct val="0"/>
        </a:spcBef>
        <a:buNone/>
        <a:defRPr lang="en-US" sz="2000" b="1" i="0" kern="1200" spc="0" baseline="0" noProof="0" dirty="0">
          <a:solidFill>
            <a:srgbClr val="005386"/>
          </a:solidFill>
          <a:effectLst/>
          <a:latin typeface="Century Gothic" pitchFamily="34" charset="0"/>
          <a:ea typeface="微软雅黑" pitchFamily="34" charset="-122"/>
          <a:cs typeface="Century Gothic" pitchFamily="34" charset="0"/>
        </a:defRPr>
      </a:lvl1pPr>
    </p:titleStyle>
    <p:bodyStyle>
      <a:lvl1pPr marL="252000" indent="-252000" algn="l" defTabSz="879152" rtl="0" eaLnBrk="1" latinLnBrk="0" hangingPunct="1">
        <a:lnSpc>
          <a:spcPct val="100000"/>
        </a:lnSpc>
        <a:spcBef>
          <a:spcPts val="800"/>
        </a:spcBef>
        <a:buSzPct val="100000"/>
        <a:buFontTx/>
        <a:buBlip>
          <a:blip r:embed="rId20"/>
        </a:buBlip>
        <a:defRPr sz="2000" b="0" i="0" kern="900" spc="0">
          <a:solidFill>
            <a:srgbClr val="005386"/>
          </a:solidFill>
          <a:latin typeface="Century Gothic" pitchFamily="34" charset="0"/>
          <a:ea typeface="微软雅黑" pitchFamily="34" charset="-122"/>
          <a:cs typeface="Century Gothic" pitchFamily="34" charset="0"/>
        </a:defRPr>
      </a:lvl1pPr>
      <a:lvl2pPr marL="504000" marR="0" indent="-234000" algn="l" defTabSz="879152" rtl="0" eaLnBrk="1" fontAlgn="auto" latinLnBrk="0" hangingPunct="1">
        <a:lnSpc>
          <a:spcPct val="100000"/>
        </a:lnSpc>
        <a:spcBef>
          <a:spcPts val="600"/>
        </a:spcBef>
        <a:spcAft>
          <a:spcPts val="0"/>
        </a:spcAft>
        <a:buClrTx/>
        <a:buSzPct val="100000"/>
        <a:buFontTx/>
        <a:buBlip>
          <a:blip r:embed="rId21"/>
        </a:buBlip>
        <a:tabLst/>
        <a:defRPr sz="1800" b="0" i="0" kern="900" spc="0" baseline="0">
          <a:solidFill>
            <a:srgbClr val="005386"/>
          </a:solidFill>
          <a:latin typeface="Century Gothic" pitchFamily="34" charset="0"/>
          <a:ea typeface="微软雅黑" pitchFamily="34" charset="-122"/>
          <a:cs typeface="Century Gothic" pitchFamily="34" charset="0"/>
        </a:defRPr>
      </a:lvl2pPr>
      <a:lvl3pPr marL="756000" marR="0" indent="-216000" algn="l" defTabSz="879152" rtl="0" eaLnBrk="1" fontAlgn="auto" latinLnBrk="0" hangingPunct="1">
        <a:lnSpc>
          <a:spcPct val="100000"/>
        </a:lnSpc>
        <a:spcBef>
          <a:spcPts val="400"/>
        </a:spcBef>
        <a:spcAft>
          <a:spcPts val="0"/>
        </a:spcAft>
        <a:buClrTx/>
        <a:buSzPct val="90000"/>
        <a:buFontTx/>
        <a:buBlip>
          <a:blip r:embed="rId20"/>
        </a:buBlip>
        <a:tabLst/>
        <a:defRPr sz="1600" b="0" i="0" kern="900" spc="0">
          <a:solidFill>
            <a:srgbClr val="005386"/>
          </a:solidFill>
          <a:latin typeface="Century Gothic" pitchFamily="34" charset="0"/>
          <a:ea typeface="微软雅黑" pitchFamily="34" charset="-122"/>
          <a:cs typeface="Century Gothic" pitchFamily="34" charset="0"/>
        </a:defRPr>
      </a:lvl3pPr>
      <a:lvl4pPr marL="972000" indent="-180000" algn="l" defTabSz="879152" rtl="0" eaLnBrk="1" latinLnBrk="0" hangingPunct="1">
        <a:lnSpc>
          <a:spcPct val="100000"/>
        </a:lnSpc>
        <a:spcBef>
          <a:spcPts val="400"/>
        </a:spcBef>
        <a:buSzPct val="90000"/>
        <a:buFontTx/>
        <a:buBlip>
          <a:blip r:embed="rId21"/>
        </a:buBlip>
        <a:defRPr sz="1400" b="0" i="0" kern="900" spc="-70">
          <a:solidFill>
            <a:srgbClr val="005386"/>
          </a:solidFill>
          <a:latin typeface="Century Gothic" pitchFamily="34" charset="0"/>
          <a:ea typeface="微软雅黑" pitchFamily="34" charset="-122"/>
          <a:cs typeface="Century Gothic" pitchFamily="34" charset="0"/>
        </a:defRPr>
      </a:lvl4pPr>
      <a:lvl5pPr marL="1080000" indent="0" algn="l" defTabSz="879152" rtl="0" eaLnBrk="1" latinLnBrk="0" hangingPunct="1">
        <a:lnSpc>
          <a:spcPct val="100000"/>
        </a:lnSpc>
        <a:spcBef>
          <a:spcPts val="300"/>
        </a:spcBef>
        <a:buFont typeface="Arial"/>
        <a:buNone/>
        <a:defRPr sz="1200" b="0" i="0" kern="1200" baseline="0">
          <a:solidFill>
            <a:srgbClr val="005386"/>
          </a:solidFill>
          <a:latin typeface="Century Gothic" pitchFamily="34" charset="0"/>
          <a:ea typeface="微软雅黑" pitchFamily="34" charset="-122"/>
          <a:cs typeface="Century Gothic" pitchFamily="34" charset="0"/>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en-US" sz="1700">
              <a:solidFill>
                <a:srgbClr val="FFFFFF"/>
              </a:solidFill>
            </a:endParaRPr>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algn="ctr" defTabSz="879152" fontAlgn="auto">
              <a:spcBef>
                <a:spcPts val="0"/>
              </a:spcBef>
              <a:spcAft>
                <a:spcPts val="0"/>
              </a:spcAft>
              <a:defRPr/>
            </a:pPr>
            <a:fld id="{77E95206-EC0C-43EF-8E7D-2BA7BDFE308A}" type="slidenum">
              <a:rPr lang="en-US" sz="900" smtClean="0">
                <a:solidFill>
                  <a:srgbClr val="005386"/>
                </a:solidFill>
              </a:rPr>
              <a:pPr algn="ctr" defTabSz="879152" fontAlgn="auto">
                <a:spcBef>
                  <a:spcPts val="0"/>
                </a:spcBef>
                <a:spcAft>
                  <a:spcPts val="0"/>
                </a:spcAft>
                <a:defRPr/>
              </a:pPr>
              <a:t>‹#›</a:t>
            </a:fld>
            <a:endParaRPr lang="en-US" sz="900">
              <a:solidFill>
                <a:srgbClr val="005386"/>
              </a:solidFill>
            </a:endParaRPr>
          </a:p>
        </p:txBody>
      </p:sp>
      <p:pic>
        <p:nvPicPr>
          <p:cNvPr id="9" name="Picture 8"/>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3298426492"/>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72" r:id="rId6"/>
    <p:sldLayoutId id="2147483973" r:id="rId7"/>
    <p:sldLayoutId id="2147483974" r:id="rId8"/>
    <p:sldLayoutId id="2147483975" r:id="rId9"/>
    <p:sldLayoutId id="2147483976" r:id="rId10"/>
    <p:sldLayoutId id="2147483977" r:id="rId11"/>
    <p:sldLayoutId id="2147483978" r:id="rId12"/>
    <p:sldLayoutId id="2147483980" r:id="rId13"/>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slide" Target="slide3.xml"/><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slide" Target="slide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16.xml"/><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0.xml"/><Relationship Id="rId1" Type="http://schemas.openxmlformats.org/officeDocument/2006/relationships/slideLayout" Target="../slideLayouts/slideLayout17.xml"/><Relationship Id="rId4" Type="http://schemas.openxmlformats.org/officeDocument/2006/relationships/slide" Target="slide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slide" Target="slide19.xml"/><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3.png"/><Relationship Id="rId7" Type="http://schemas.openxmlformats.org/officeDocument/2006/relationships/image" Target="../media/image35.png"/><Relationship Id="rId2" Type="http://schemas.openxmlformats.org/officeDocument/2006/relationships/image" Target="../media/image52.png"/><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slide" Target="slide19.xml"/></Relationships>
</file>

<file path=ppt/slides/_rels/slide24.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image" Target="../media/image34.png"/><Relationship Id="rId2" Type="http://schemas.openxmlformats.org/officeDocument/2006/relationships/image" Target="../media/image54.png"/><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30.xml"/><Relationship Id="rId2" Type="http://schemas.openxmlformats.org/officeDocument/2006/relationships/slide" Target="slide28.xml"/><Relationship Id="rId1" Type="http://schemas.openxmlformats.org/officeDocument/2006/relationships/slideLayout" Target="../slideLayouts/slideLayout17.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9.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5.xml"/><Relationship Id="rId7" Type="http://schemas.openxmlformats.org/officeDocument/2006/relationships/slide" Target="slide10.xml"/><Relationship Id="rId2" Type="http://schemas.openxmlformats.org/officeDocument/2006/relationships/slide" Target="slide4.xml"/><Relationship Id="rId1" Type="http://schemas.openxmlformats.org/officeDocument/2006/relationships/slideLayout" Target="../slideLayouts/slideLayout16.xml"/><Relationship Id="rId6" Type="http://schemas.openxmlformats.org/officeDocument/2006/relationships/slide" Target="slide9.xml"/><Relationship Id="rId5" Type="http://schemas.openxmlformats.org/officeDocument/2006/relationships/slide" Target="slide7.xml"/><Relationship Id="rId4" Type="http://schemas.openxmlformats.org/officeDocument/2006/relationships/slide" Target="slide6.xml"/><Relationship Id="rId9" Type="http://schemas.openxmlformats.org/officeDocument/2006/relationships/slide" Target="slide1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Microsoft_Excel_97-2003____1.xls"/><Relationship Id="rId2" Type="http://schemas.openxmlformats.org/officeDocument/2006/relationships/slideLayout" Target="../slideLayouts/slideLayout17.xml"/><Relationship Id="rId1" Type="http://schemas.openxmlformats.org/officeDocument/2006/relationships/vmlDrawing" Target="../drawings/vmlDrawing1.vml"/><Relationship Id="rId4" Type="http://schemas.openxmlformats.org/officeDocument/2006/relationships/image" Target="../media/image58.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slide" Target="slide3.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6.xml"/><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slide" Target="slide3.xml"/><Relationship Id="rId5" Type="http://schemas.openxmlformats.org/officeDocument/2006/relationships/image" Target="../media/image22.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7.png"/><Relationship Id="rId2" Type="http://schemas.openxmlformats.org/officeDocument/2006/relationships/image" Target="../media/image90.png"/><Relationship Id="rId1" Type="http://schemas.openxmlformats.org/officeDocument/2006/relationships/slideLayout" Target="../slideLayouts/slideLayout16.xml"/><Relationship Id="rId6" Type="http://schemas.openxmlformats.org/officeDocument/2006/relationships/image" Target="../media/image91.png"/><Relationship Id="rId5" Type="http://schemas.openxmlformats.org/officeDocument/2006/relationships/image" Target="../media/image34.png"/><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6.xml"/><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slide" Target="slide3.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6.xml"/><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6.xml"/><Relationship Id="rId5" Type="http://schemas.openxmlformats.org/officeDocument/2006/relationships/image" Target="../media/image116.png"/><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16.xml"/><Relationship Id="rId4" Type="http://schemas.openxmlformats.org/officeDocument/2006/relationships/slide" Target="slide3.xml"/></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6.xml"/><Relationship Id="rId5" Type="http://schemas.openxmlformats.org/officeDocument/2006/relationships/image" Target="../media/image123.png"/><Relationship Id="rId4" Type="http://schemas.openxmlformats.org/officeDocument/2006/relationships/image" Target="../media/image122.png"/></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6.xml"/><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6.xml"/><Relationship Id="rId4" Type="http://schemas.openxmlformats.org/officeDocument/2006/relationships/image" Target="../media/image129.png"/></Relationships>
</file>

<file path=ppt/slides/_rels/slide7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6.xml"/><Relationship Id="rId4" Type="http://schemas.openxmlformats.org/officeDocument/2006/relationships/image" Target="../media/image133.png"/></Relationships>
</file>

<file path=ppt/slides/_rels/slide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6.xml"/><Relationship Id="rId4" Type="http://schemas.openxmlformats.org/officeDocument/2006/relationships/image" Target="../media/image136.png"/></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6.xml"/><Relationship Id="rId4" Type="http://schemas.openxmlformats.org/officeDocument/2006/relationships/image" Target="../media/image139.png"/></Relationships>
</file>

<file path=ppt/slides/_rels/slide7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6.xml"/><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6.xml"/><Relationship Id="rId4" Type="http://schemas.openxmlformats.org/officeDocument/2006/relationships/image" Target="../media/image151.png"/></Relationships>
</file>

<file path=ppt/slides/_rels/slide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6.xml"/><Relationship Id="rId4" Type="http://schemas.openxmlformats.org/officeDocument/2006/relationships/image" Target="../media/image154.png"/></Relationships>
</file>

<file path=ppt/slides/_rels/slide8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34.png"/><Relationship Id="rId2" Type="http://schemas.openxmlformats.org/officeDocument/2006/relationships/image" Target="../media/image160.png"/><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2.png"/></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163.png"/><Relationship Id="rId1" Type="http://schemas.openxmlformats.org/officeDocument/2006/relationships/slideLayout" Target="../slideLayouts/slideLayout16.xml"/><Relationship Id="rId6" Type="http://schemas.openxmlformats.org/officeDocument/2006/relationships/image" Target="../media/image165.png"/><Relationship Id="rId5" Type="http://schemas.openxmlformats.org/officeDocument/2006/relationships/image" Target="../media/image32.png"/><Relationship Id="rId4" Type="http://schemas.openxmlformats.org/officeDocument/2006/relationships/image" Target="../media/image164.png"/></Relationships>
</file>

<file path=ppt/slides/_rels/slide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slide" Target="slide3.xml"/><Relationship Id="rId5" Type="http://schemas.openxmlformats.org/officeDocument/2006/relationships/image" Target="../media/image32.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169920" y="271113"/>
            <a:ext cx="5792669" cy="1440384"/>
          </a:xfrm>
        </p:spPr>
        <p:txBody>
          <a:bodyPr>
            <a:noAutofit/>
          </a:bodyPr>
          <a:lstStyle/>
          <a:p>
            <a:pPr>
              <a:lnSpc>
                <a:spcPct val="150000"/>
              </a:lnSpc>
            </a:pPr>
            <a:r>
              <a:rPr lang="zh-CN" altLang="en-US" sz="2400" dirty="0" smtClean="0"/>
              <a:t>使用培训</a:t>
            </a:r>
            <a:r>
              <a:rPr lang="en-US" altLang="zh-CN" sz="2400" dirty="0" smtClean="0"/>
              <a:t>-</a:t>
            </a:r>
            <a:r>
              <a:rPr lang="zh-CN" altLang="en-US" sz="2400" dirty="0" smtClean="0"/>
              <a:t>项目管理员</a:t>
            </a:r>
            <a:r>
              <a:rPr lang="en-US" altLang="zh-CN" sz="2400" dirty="0" smtClean="0"/>
              <a:t/>
            </a:r>
            <a:br>
              <a:rPr lang="en-US" altLang="zh-CN" sz="2400" dirty="0" smtClean="0"/>
            </a:br>
            <a:r>
              <a:rPr lang="zh-CN" altLang="en-US" sz="2400" dirty="0" smtClean="0">
                <a:solidFill>
                  <a:srgbClr val="FF6600"/>
                </a:solidFill>
              </a:rPr>
              <a:t>东南汽车</a:t>
            </a:r>
            <a:r>
              <a:rPr lang="zh-CN" altLang="en-US" sz="2400" dirty="0">
                <a:solidFill>
                  <a:srgbClr val="FF6600"/>
                </a:solidFill>
              </a:rPr>
              <a:t>项</a:t>
            </a:r>
            <a:r>
              <a:rPr lang="zh-CN" altLang="en-US" sz="2400" dirty="0" smtClean="0">
                <a:solidFill>
                  <a:srgbClr val="FF6600"/>
                </a:solidFill>
              </a:rPr>
              <a:t>目管理系统</a:t>
            </a:r>
            <a:endParaRPr lang="en-US" sz="2400" b="1" dirty="0">
              <a:solidFill>
                <a:srgbClr val="FF6600"/>
              </a:solidFill>
            </a:endParaRPr>
          </a:p>
        </p:txBody>
      </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928" y="182815"/>
            <a:ext cx="1960596" cy="402656"/>
          </a:xfrm>
          <a:prstGeom prst="rect">
            <a:avLst/>
          </a:prstGeom>
        </p:spPr>
      </p:pic>
      <p:pic>
        <p:nvPicPr>
          <p:cNvPr id="6" name="图片 5" descr="RP new logo-2"/>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90247" y="4767339"/>
            <a:ext cx="1083014" cy="263690"/>
          </a:xfrm>
          <a:prstGeom prst="rect">
            <a:avLst/>
          </a:prstGeom>
          <a:noFill/>
          <a:ln w="9525">
            <a:noFill/>
            <a:miter lim="800000"/>
            <a:headEnd/>
            <a:tailEnd/>
          </a:ln>
        </p:spPr>
      </p:pic>
      <p:sp>
        <p:nvSpPr>
          <p:cNvPr id="5" name="Rectangle 2"/>
          <p:cNvSpPr txBox="1">
            <a:spLocks noChangeArrowheads="1"/>
          </p:cNvSpPr>
          <p:nvPr/>
        </p:nvSpPr>
        <p:spPr>
          <a:xfrm>
            <a:off x="6074229" y="1711497"/>
            <a:ext cx="3025558" cy="891482"/>
          </a:xfrm>
          <a:prstGeom prst="rect">
            <a:avLst/>
          </a:prstGeom>
        </p:spPr>
        <p:txBody>
          <a:bodyPr vert="horz" lIns="87916" tIns="43957" rIns="87916" bIns="43957" rtlCol="0" anchor="ctr">
            <a:noAutofit/>
          </a:bodyPr>
          <a:lstStyle>
            <a:lvl1pPr algn="r" defTabSz="879152" rtl="0" eaLnBrk="1" latinLnBrk="0" hangingPunct="1">
              <a:spcBef>
                <a:spcPct val="0"/>
              </a:spcBef>
              <a:buNone/>
              <a:defRPr lang="en-US" sz="3200" b="1" i="0" kern="1200" spc="0" baseline="0" noProof="0" dirty="0" smtClean="0">
                <a:solidFill>
                  <a:srgbClr val="005386"/>
                </a:solidFill>
                <a:effectLst/>
                <a:latin typeface="Century Gothic" pitchFamily="34" charset="0"/>
                <a:ea typeface="微软雅黑" pitchFamily="34" charset="-122"/>
                <a:cs typeface="Century Gothic" pitchFamily="34" charset="0"/>
              </a:defRPr>
            </a:lvl1pPr>
          </a:lstStyle>
          <a:p>
            <a:pPr algn="l" fontAlgn="auto">
              <a:lnSpc>
                <a:spcPct val="150000"/>
              </a:lnSpc>
              <a:spcAft>
                <a:spcPts val="0"/>
              </a:spcAft>
            </a:pPr>
            <a:r>
              <a:rPr lang="zh-CN" altLang="en-US" sz="1800" dirty="0" smtClean="0">
                <a:solidFill>
                  <a:srgbClr val="00CC00"/>
                </a:solidFill>
              </a:rPr>
              <a:t>本文描述内容为项目管理员在</a:t>
            </a:r>
            <a:r>
              <a:rPr lang="en-US" altLang="zh-CN" sz="1800" dirty="0" smtClean="0">
                <a:solidFill>
                  <a:srgbClr val="00CC00"/>
                </a:solidFill>
              </a:rPr>
              <a:t>PM</a:t>
            </a:r>
            <a:r>
              <a:rPr lang="zh-CN" altLang="en-US" sz="1800" dirty="0" smtClean="0">
                <a:solidFill>
                  <a:srgbClr val="00CC00"/>
                </a:solidFill>
              </a:rPr>
              <a:t>系统中的操作培训指导</a:t>
            </a:r>
            <a:endParaRPr lang="zh-CN" altLang="en-US" sz="1800" dirty="0">
              <a:solidFill>
                <a:srgbClr val="00CC0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230405" y="833439"/>
            <a:ext cx="5615114" cy="3275011"/>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1.1 </a:t>
            </a:r>
            <a:r>
              <a:rPr lang="zh-CN" altLang="en-US" dirty="0" smtClean="0"/>
              <a:t>部门</a:t>
            </a:r>
            <a:r>
              <a:rPr lang="zh-CN" altLang="en-US" dirty="0"/>
              <a:t>和人员</a:t>
            </a:r>
            <a:r>
              <a:rPr lang="zh-CN" altLang="en-US" dirty="0" smtClean="0"/>
              <a:t>维护</a:t>
            </a:r>
            <a:r>
              <a:rPr lang="en-US" altLang="zh-CN" sz="2000" b="1" dirty="0" smtClean="0">
                <a:solidFill>
                  <a:srgbClr val="005386"/>
                </a:solidFill>
                <a:latin typeface="Century Gothic" pitchFamily="34" charset="0"/>
                <a:ea typeface="微软雅黑" pitchFamily="34" charset="-122"/>
                <a:cs typeface="Century Gothic" pitchFamily="34" charset="0"/>
              </a:rPr>
              <a:t> </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0431" y="833439"/>
            <a:ext cx="2632333" cy="3275011"/>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为人员添加许可证：</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在人员界面点击“产品许可证”</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点击“启用编辑”后，开始分配许可证</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在需要分配的许可证的“已分派许可证”列，点击选择“是”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点击“保存”按钮，许可证分派完成。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252993" y="2693988"/>
            <a:ext cx="493349" cy="17303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6" name="图片 5"/>
          <p:cNvPicPr>
            <a:picLocks noChangeAspect="1"/>
          </p:cNvPicPr>
          <p:nvPr/>
        </p:nvPicPr>
        <p:blipFill rotWithShape="1">
          <a:blip r:embed="rId3"/>
          <a:srcRect l="26174" t="21615" r="24810" b="26949"/>
          <a:stretch/>
        </p:blipFill>
        <p:spPr>
          <a:xfrm>
            <a:off x="3734210" y="2653507"/>
            <a:ext cx="254000" cy="253999"/>
          </a:xfrm>
          <a:prstGeom prst="rect">
            <a:avLst/>
          </a:prstGeom>
        </p:spPr>
      </p:pic>
      <p:pic>
        <p:nvPicPr>
          <p:cNvPr id="7" name="图片 6"/>
          <p:cNvPicPr>
            <a:picLocks noChangeAspect="1"/>
          </p:cNvPicPr>
          <p:nvPr/>
        </p:nvPicPr>
        <p:blipFill rotWithShape="1">
          <a:blip r:embed="rId4"/>
          <a:srcRect l="25280" t="20196" r="25551" b="25978"/>
          <a:stretch/>
        </p:blipFill>
        <p:spPr>
          <a:xfrm>
            <a:off x="4174087" y="1714500"/>
            <a:ext cx="254794" cy="269081"/>
          </a:xfrm>
          <a:prstGeom prst="rect">
            <a:avLst/>
          </a:prstGeom>
        </p:spPr>
      </p:pic>
      <p:pic>
        <p:nvPicPr>
          <p:cNvPr id="9" name="图片 8"/>
          <p:cNvPicPr>
            <a:picLocks noChangeAspect="1"/>
          </p:cNvPicPr>
          <p:nvPr/>
        </p:nvPicPr>
        <p:blipFill rotWithShape="1">
          <a:blip r:embed="rId5"/>
          <a:srcRect l="22297" t="16835" r="25011" b="26586"/>
          <a:stretch/>
        </p:blipFill>
        <p:spPr>
          <a:xfrm>
            <a:off x="5761039" y="3222625"/>
            <a:ext cx="273050" cy="279400"/>
          </a:xfrm>
          <a:prstGeom prst="rect">
            <a:avLst/>
          </a:prstGeom>
        </p:spPr>
      </p:pic>
      <p:pic>
        <p:nvPicPr>
          <p:cNvPr id="11" name="图片 10"/>
          <p:cNvPicPr>
            <a:picLocks noChangeAspect="1"/>
          </p:cNvPicPr>
          <p:nvPr/>
        </p:nvPicPr>
        <p:blipFill rotWithShape="1">
          <a:blip r:embed="rId6"/>
          <a:srcRect l="24390" t="23227" r="25369" b="26623"/>
          <a:stretch/>
        </p:blipFill>
        <p:spPr>
          <a:xfrm>
            <a:off x="7937084" y="1915716"/>
            <a:ext cx="260349" cy="247650"/>
          </a:xfrm>
          <a:prstGeom prst="rect">
            <a:avLst/>
          </a:prstGeom>
        </p:spPr>
      </p:pic>
      <p:sp>
        <p:nvSpPr>
          <p:cNvPr id="31" name="矩形 30"/>
          <p:cNvSpPr/>
          <p:nvPr/>
        </p:nvSpPr>
        <p:spPr>
          <a:xfrm>
            <a:off x="4429125" y="1752600"/>
            <a:ext cx="261938" cy="19288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6034089" y="3251200"/>
            <a:ext cx="360362" cy="22225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矩形 19"/>
          <p:cNvSpPr/>
          <p:nvPr/>
        </p:nvSpPr>
        <p:spPr>
          <a:xfrm>
            <a:off x="8194900" y="1945482"/>
            <a:ext cx="307750" cy="18811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动作按钮: 上一张 12">
            <a:hlinkClick r:id="rId7" action="ppaction://hlinksldjump" highlightClick="1"/>
          </p:cNvPr>
          <p:cNvSpPr/>
          <p:nvPr/>
        </p:nvSpPr>
        <p:spPr>
          <a:xfrm flipH="1">
            <a:off x="470432" y="4544058"/>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557570021"/>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514087" y="2118601"/>
            <a:ext cx="4069026" cy="1801134"/>
          </a:xfrm>
          <a:prstGeom prst="rect">
            <a:avLst/>
          </a:prstGeom>
          <a:ln>
            <a:solidFill>
              <a:srgbClr val="006699"/>
            </a:solidFill>
          </a:ln>
        </p:spPr>
      </p:pic>
      <p:pic>
        <p:nvPicPr>
          <p:cNvPr id="10" name="图片 9"/>
          <p:cNvPicPr>
            <a:picLocks noChangeAspect="1"/>
          </p:cNvPicPr>
          <p:nvPr/>
        </p:nvPicPr>
        <p:blipFill>
          <a:blip r:embed="rId3"/>
          <a:stretch>
            <a:fillRect/>
          </a:stretch>
        </p:blipFill>
        <p:spPr>
          <a:xfrm>
            <a:off x="5302564" y="2396493"/>
            <a:ext cx="3638161" cy="2089331"/>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1.1 </a:t>
            </a:r>
            <a:r>
              <a:rPr lang="zh-CN" altLang="en-US" dirty="0" smtClean="0"/>
              <a:t>部门</a:t>
            </a:r>
            <a:r>
              <a:rPr lang="zh-CN" altLang="en-US" dirty="0"/>
              <a:t>和人员</a:t>
            </a:r>
            <a:r>
              <a:rPr lang="zh-CN" altLang="en-US" dirty="0" smtClean="0"/>
              <a:t>维护</a:t>
            </a:r>
            <a:r>
              <a:rPr lang="en-US" altLang="zh-CN" sz="2000" b="1" dirty="0" smtClean="0">
                <a:solidFill>
                  <a:srgbClr val="005386"/>
                </a:solidFill>
                <a:latin typeface="Century Gothic" pitchFamily="34" charset="0"/>
                <a:ea typeface="微软雅黑" pitchFamily="34" charset="-122"/>
                <a:cs typeface="Century Gothic" pitchFamily="34" charset="0"/>
              </a:rPr>
              <a:t> </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0432" y="833439"/>
            <a:ext cx="2838606" cy="3323987"/>
          </a:xfrm>
          <a:prstGeom prst="rect">
            <a:avLst/>
          </a:prstGeom>
          <a:ln>
            <a:solidFill>
              <a:srgbClr val="006699"/>
            </a:solidFill>
          </a:ln>
        </p:spPr>
        <p:txBody>
          <a:bodyPr wrap="square" rtlCol="0">
            <a:sp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修改部门信息：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a:solidFill>
                  <a:srgbClr val="0070C0"/>
                </a:solidFill>
                <a:latin typeface="微软雅黑 Light" panose="020B0502040204020203" pitchFamily="34" charset="-122"/>
                <a:ea typeface="微软雅黑 Light" panose="020B0502040204020203" pitchFamily="34" charset="-122"/>
              </a:rPr>
              <a:t>点击“查看我的公司”</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点击“部门”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点击“商企部”，进入部门详细页面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点击“编辑详细信息”，进入修改界面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根据实际情况，修改“名称”和“标识”</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点击“完成”，修改完成。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4"/>
          <a:srcRect l="73869" b="49880"/>
          <a:stretch/>
        </p:blipFill>
        <p:spPr>
          <a:xfrm>
            <a:off x="3530600" y="497519"/>
            <a:ext cx="1843041" cy="1497808"/>
          </a:xfrm>
          <a:prstGeom prst="rect">
            <a:avLst/>
          </a:prstGeom>
          <a:ln>
            <a:solidFill>
              <a:srgbClr val="006699"/>
            </a:solidFill>
          </a:ln>
        </p:spPr>
      </p:pic>
      <p:sp>
        <p:nvSpPr>
          <p:cNvPr id="4" name="矩形 3"/>
          <p:cNvSpPr/>
          <p:nvPr/>
        </p:nvSpPr>
        <p:spPr>
          <a:xfrm>
            <a:off x="3624580" y="928010"/>
            <a:ext cx="870426" cy="15767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文本框 6"/>
          <p:cNvSpPr txBox="1"/>
          <p:nvPr/>
        </p:nvSpPr>
        <p:spPr>
          <a:xfrm>
            <a:off x="4418941" y="804736"/>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①</a:t>
            </a:r>
            <a:endParaRPr lang="zh-CN" altLang="en-US" b="1" dirty="0">
              <a:solidFill>
                <a:srgbClr val="FF0000"/>
              </a:solidFill>
            </a:endParaRPr>
          </a:p>
        </p:txBody>
      </p:sp>
      <p:pic>
        <p:nvPicPr>
          <p:cNvPr id="8" name="图片 7"/>
          <p:cNvPicPr>
            <a:picLocks noChangeAspect="1"/>
          </p:cNvPicPr>
          <p:nvPr/>
        </p:nvPicPr>
        <p:blipFill rotWithShape="1">
          <a:blip r:embed="rId5"/>
          <a:srcRect r="28244"/>
          <a:stretch/>
        </p:blipFill>
        <p:spPr>
          <a:xfrm>
            <a:off x="5552416" y="495238"/>
            <a:ext cx="3357904" cy="1500089"/>
          </a:xfrm>
          <a:prstGeom prst="rect">
            <a:avLst/>
          </a:prstGeom>
          <a:ln>
            <a:solidFill>
              <a:srgbClr val="006699"/>
            </a:solidFill>
          </a:ln>
        </p:spPr>
      </p:pic>
      <p:sp>
        <p:nvSpPr>
          <p:cNvPr id="12" name="矩形 11"/>
          <p:cNvSpPr/>
          <p:nvPr/>
        </p:nvSpPr>
        <p:spPr>
          <a:xfrm>
            <a:off x="5552416" y="1422065"/>
            <a:ext cx="366578" cy="13044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6538119" y="1499944"/>
            <a:ext cx="366712" cy="11765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p:cNvSpPr/>
          <p:nvPr/>
        </p:nvSpPr>
        <p:spPr>
          <a:xfrm>
            <a:off x="6212682" y="3545270"/>
            <a:ext cx="1498599" cy="34597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矩形 14"/>
          <p:cNvSpPr/>
          <p:nvPr/>
        </p:nvSpPr>
        <p:spPr>
          <a:xfrm>
            <a:off x="8417120" y="4336431"/>
            <a:ext cx="240312" cy="14939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文本框 16"/>
          <p:cNvSpPr txBox="1"/>
          <p:nvPr/>
        </p:nvSpPr>
        <p:spPr>
          <a:xfrm>
            <a:off x="5837268" y="1294240"/>
            <a:ext cx="381000" cy="369332"/>
          </a:xfrm>
          <a:prstGeom prst="rect">
            <a:avLst/>
          </a:prstGeom>
          <a:noFill/>
        </p:spPr>
        <p:txBody>
          <a:bodyPr wrap="square" rtlCol="0">
            <a:spAutoFit/>
          </a:bodyPr>
          <a:lstStyle/>
          <a:p>
            <a:r>
              <a:rPr lang="zh-CN" altLang="en-US" dirty="0">
                <a:solidFill>
                  <a:srgbClr val="FF0000"/>
                </a:solidFill>
                <a:latin typeface="Calibri" panose="020F0502020204030204" pitchFamily="34" charset="0"/>
              </a:rPr>
              <a:t>②</a:t>
            </a:r>
            <a:endParaRPr lang="zh-CN" altLang="en-US" b="1" dirty="0">
              <a:solidFill>
                <a:srgbClr val="FF0000"/>
              </a:solidFill>
            </a:endParaRPr>
          </a:p>
        </p:txBody>
      </p:sp>
      <p:sp>
        <p:nvSpPr>
          <p:cNvPr id="18" name="文本框 17"/>
          <p:cNvSpPr txBox="1"/>
          <p:nvPr/>
        </p:nvSpPr>
        <p:spPr>
          <a:xfrm>
            <a:off x="6843682" y="1365382"/>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③</a:t>
            </a:r>
            <a:endParaRPr lang="zh-CN" altLang="en-US" b="1" dirty="0">
              <a:solidFill>
                <a:srgbClr val="FF0000"/>
              </a:solidFill>
            </a:endParaRPr>
          </a:p>
        </p:txBody>
      </p:sp>
      <p:sp>
        <p:nvSpPr>
          <p:cNvPr id="19" name="文本框 18"/>
          <p:cNvSpPr txBox="1"/>
          <p:nvPr/>
        </p:nvSpPr>
        <p:spPr>
          <a:xfrm>
            <a:off x="4277392" y="2881626"/>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④</a:t>
            </a:r>
            <a:endParaRPr lang="zh-CN" altLang="en-US" b="1" dirty="0">
              <a:solidFill>
                <a:srgbClr val="FF0000"/>
              </a:solidFill>
            </a:endParaRPr>
          </a:p>
        </p:txBody>
      </p:sp>
      <p:sp>
        <p:nvSpPr>
          <p:cNvPr id="22" name="文本框 21"/>
          <p:cNvSpPr txBox="1"/>
          <p:nvPr/>
        </p:nvSpPr>
        <p:spPr>
          <a:xfrm>
            <a:off x="8098519" y="4209195"/>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⑥</a:t>
            </a:r>
            <a:endParaRPr lang="zh-CN" altLang="en-US" b="1" dirty="0">
              <a:solidFill>
                <a:srgbClr val="FF0000"/>
              </a:solidFill>
            </a:endParaRPr>
          </a:p>
        </p:txBody>
      </p:sp>
      <p:sp>
        <p:nvSpPr>
          <p:cNvPr id="23" name="矩形 22"/>
          <p:cNvSpPr/>
          <p:nvPr/>
        </p:nvSpPr>
        <p:spPr>
          <a:xfrm>
            <a:off x="4609441" y="2988543"/>
            <a:ext cx="258448" cy="19581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文本框 23"/>
          <p:cNvSpPr txBox="1"/>
          <p:nvPr/>
        </p:nvSpPr>
        <p:spPr>
          <a:xfrm>
            <a:off x="5878724" y="3341465"/>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⑤</a:t>
            </a:r>
            <a:endParaRPr lang="zh-CN" altLang="en-US" b="1" dirty="0">
              <a:solidFill>
                <a:srgbClr val="FF0000"/>
              </a:solidFill>
            </a:endParaRPr>
          </a:p>
        </p:txBody>
      </p:sp>
      <p:sp>
        <p:nvSpPr>
          <p:cNvPr id="20" name="动作按钮: 上一张 19">
            <a:hlinkClick r:id="rId6" action="ppaction://hlinksldjump" highlightClick="1"/>
          </p:cNvPr>
          <p:cNvSpPr/>
          <p:nvPr/>
        </p:nvSpPr>
        <p:spPr>
          <a:xfrm flipH="1">
            <a:off x="470432" y="4544058"/>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007335422"/>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3539801" y="2326995"/>
            <a:ext cx="5285447" cy="1684475"/>
          </a:xfrm>
          <a:prstGeom prst="rect">
            <a:avLst/>
          </a:prstGeom>
          <a:ln>
            <a:solidFill>
              <a:srgbClr val="006699"/>
            </a:solidFill>
          </a:ln>
        </p:spPr>
      </p:pic>
      <p:pic>
        <p:nvPicPr>
          <p:cNvPr id="8" name="图片 7"/>
          <p:cNvPicPr>
            <a:picLocks noChangeAspect="1"/>
          </p:cNvPicPr>
          <p:nvPr/>
        </p:nvPicPr>
        <p:blipFill rotWithShape="1">
          <a:blip r:embed="rId3"/>
          <a:srcRect r="28244"/>
          <a:stretch/>
        </p:blipFill>
        <p:spPr>
          <a:xfrm>
            <a:off x="3539801" y="672150"/>
            <a:ext cx="3357904" cy="1500089"/>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1.1 </a:t>
            </a:r>
            <a:r>
              <a:rPr lang="zh-CN" altLang="en-US" dirty="0" smtClean="0"/>
              <a:t>部门</a:t>
            </a:r>
            <a:r>
              <a:rPr lang="zh-CN" altLang="en-US" dirty="0"/>
              <a:t>和人员</a:t>
            </a:r>
            <a:r>
              <a:rPr lang="zh-CN" altLang="en-US" dirty="0" smtClean="0"/>
              <a:t>维护</a:t>
            </a:r>
            <a:r>
              <a:rPr lang="en-US" altLang="zh-CN" sz="2000" b="1" dirty="0" smtClean="0">
                <a:solidFill>
                  <a:srgbClr val="005386"/>
                </a:solidFill>
                <a:latin typeface="Century Gothic" pitchFamily="34" charset="0"/>
                <a:ea typeface="微软雅黑" pitchFamily="34" charset="-122"/>
                <a:cs typeface="Century Gothic" pitchFamily="34" charset="0"/>
              </a:rPr>
              <a:t> </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360114" y="672150"/>
            <a:ext cx="2832256" cy="3937360"/>
          </a:xfrm>
          <a:prstGeom prst="rect">
            <a:avLst/>
          </a:prstGeom>
          <a:ln>
            <a:solidFill>
              <a:srgbClr val="006699"/>
            </a:solidFill>
          </a:ln>
        </p:spPr>
        <p:txBody>
          <a:bodyPr wrap="square" rtlCol="0">
            <a:spAutoFit/>
          </a:bodyPr>
          <a:lstStyle/>
          <a:p>
            <a:pPr>
              <a:lnSpc>
                <a:spcPct val="150000"/>
              </a:lnSpc>
            </a:pPr>
            <a:r>
              <a:rPr lang="zh-CN" altLang="en-US" sz="1200" dirty="0" smtClean="0">
                <a:solidFill>
                  <a:srgbClr val="0070C0"/>
                </a:solidFill>
                <a:latin typeface="微软雅黑 Light" panose="020B0502040204020203" pitchFamily="34" charset="-122"/>
                <a:ea typeface="微软雅黑 Light" panose="020B0502040204020203" pitchFamily="34" charset="-122"/>
              </a:rPr>
              <a:t>为部门添加</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删除人员：</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在“公司”</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“部门”页面，点击已创建的部门，进入部门详细界面</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点击“人员”，查看部门人员情况</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在“操作”菜单点击“添加现有项目”，进入人员搜索界面，</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在人员</a:t>
            </a:r>
            <a:r>
              <a:rPr lang="zh-CN" altLang="en-US" sz="1200" dirty="0">
                <a:solidFill>
                  <a:srgbClr val="0070C0"/>
                </a:solidFill>
                <a:latin typeface="微软雅黑 Light" panose="020B0502040204020203" pitchFamily="34" charset="-122"/>
                <a:ea typeface="微软雅黑 Light" panose="020B0502040204020203" pitchFamily="34" charset="-122"/>
              </a:rPr>
              <a:t>搜索结果</a:t>
            </a:r>
            <a:r>
              <a:rPr lang="zh-CN" altLang="en-US" sz="1200" dirty="0" smtClean="0">
                <a:solidFill>
                  <a:srgbClr val="0070C0"/>
                </a:solidFill>
                <a:latin typeface="微软雅黑 Light" panose="020B0502040204020203" pitchFamily="34" charset="-122"/>
                <a:ea typeface="微软雅黑 Light" panose="020B0502040204020203" pitchFamily="34" charset="-122"/>
              </a:rPr>
              <a:t>界面中勾选多个人员，点击“完成”</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在为人员指定组织角色界面中，可直接点击“完成”。完成部门中人员的添加。</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删除：在“人员”界面中，选中人员后，点击操作菜单中“除去”，人员删除</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542782" y="1594211"/>
            <a:ext cx="467243" cy="13456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文本框 6"/>
          <p:cNvSpPr txBox="1"/>
          <p:nvPr/>
        </p:nvSpPr>
        <p:spPr>
          <a:xfrm>
            <a:off x="4792727" y="1531451"/>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①</a:t>
            </a:r>
            <a:endParaRPr lang="zh-CN" altLang="en-US" b="1" dirty="0">
              <a:solidFill>
                <a:srgbClr val="FF0000"/>
              </a:solidFill>
            </a:endParaRPr>
          </a:p>
        </p:txBody>
      </p:sp>
      <p:sp>
        <p:nvSpPr>
          <p:cNvPr id="13" name="矩形 12"/>
          <p:cNvSpPr/>
          <p:nvPr/>
        </p:nvSpPr>
        <p:spPr>
          <a:xfrm>
            <a:off x="4486942" y="3087765"/>
            <a:ext cx="1012158" cy="85186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文本框 16"/>
          <p:cNvSpPr txBox="1"/>
          <p:nvPr/>
        </p:nvSpPr>
        <p:spPr>
          <a:xfrm>
            <a:off x="3727622" y="3104105"/>
            <a:ext cx="381000" cy="369332"/>
          </a:xfrm>
          <a:prstGeom prst="rect">
            <a:avLst/>
          </a:prstGeom>
          <a:noFill/>
        </p:spPr>
        <p:txBody>
          <a:bodyPr wrap="square" rtlCol="0">
            <a:spAutoFit/>
          </a:bodyPr>
          <a:lstStyle/>
          <a:p>
            <a:r>
              <a:rPr lang="zh-CN" altLang="en-US" dirty="0">
                <a:solidFill>
                  <a:srgbClr val="FF0000"/>
                </a:solidFill>
                <a:latin typeface="Calibri" panose="020F0502020204030204" pitchFamily="34" charset="0"/>
              </a:rPr>
              <a:t>②</a:t>
            </a:r>
            <a:endParaRPr lang="zh-CN" altLang="en-US" b="1" dirty="0">
              <a:solidFill>
                <a:srgbClr val="FF0000"/>
              </a:solidFill>
            </a:endParaRPr>
          </a:p>
        </p:txBody>
      </p:sp>
      <p:sp>
        <p:nvSpPr>
          <p:cNvPr id="18" name="文本框 17"/>
          <p:cNvSpPr txBox="1"/>
          <p:nvPr/>
        </p:nvSpPr>
        <p:spPr>
          <a:xfrm>
            <a:off x="4155235" y="2964004"/>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③</a:t>
            </a:r>
            <a:endParaRPr lang="zh-CN" altLang="en-US" b="1" dirty="0">
              <a:solidFill>
                <a:srgbClr val="FF0000"/>
              </a:solidFill>
            </a:endParaRPr>
          </a:p>
        </p:txBody>
      </p:sp>
      <p:sp>
        <p:nvSpPr>
          <p:cNvPr id="23" name="矩形 22"/>
          <p:cNvSpPr/>
          <p:nvPr/>
        </p:nvSpPr>
        <p:spPr>
          <a:xfrm>
            <a:off x="3548095" y="3238804"/>
            <a:ext cx="265080" cy="12930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矩形 19"/>
          <p:cNvSpPr/>
          <p:nvPr/>
        </p:nvSpPr>
        <p:spPr>
          <a:xfrm>
            <a:off x="4401817" y="1672524"/>
            <a:ext cx="467243" cy="12793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动作按钮: 上一张 13">
            <a:hlinkClick r:id="rId4" action="ppaction://hlinksldjump" highlightClick="1"/>
          </p:cNvPr>
          <p:cNvSpPr/>
          <p:nvPr/>
        </p:nvSpPr>
        <p:spPr>
          <a:xfrm flipH="1">
            <a:off x="358138" y="4672122"/>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 </a:t>
            </a:r>
            <a:endParaRPr lang="zh-CN" altLang="en-US" dirty="0">
              <a:solidFill>
                <a:srgbClr val="FF0000"/>
              </a:solidFill>
            </a:endParaRPr>
          </a:p>
        </p:txBody>
      </p:sp>
    </p:spTree>
    <p:extLst>
      <p:ext uri="{BB962C8B-B14F-4D97-AF65-F5344CB8AC3E}">
        <p14:creationId xmlns:p14="http://schemas.microsoft.com/office/powerpoint/2010/main" val="3744350867"/>
      </p:ext>
    </p:extLst>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1.1 </a:t>
            </a:r>
            <a:r>
              <a:rPr lang="zh-CN" altLang="en-US" dirty="0" smtClean="0"/>
              <a:t>部门</a:t>
            </a:r>
            <a:r>
              <a:rPr lang="zh-CN" altLang="en-US" dirty="0"/>
              <a:t>和人员</a:t>
            </a:r>
            <a:r>
              <a:rPr lang="zh-CN" altLang="en-US" dirty="0" smtClean="0"/>
              <a:t>维护</a:t>
            </a:r>
            <a:r>
              <a:rPr lang="en-US" altLang="zh-CN" sz="2000" b="1" dirty="0" smtClean="0">
                <a:solidFill>
                  <a:srgbClr val="005386"/>
                </a:solidFill>
                <a:latin typeface="Century Gothic" pitchFamily="34" charset="0"/>
                <a:ea typeface="微软雅黑" pitchFamily="34" charset="-122"/>
                <a:cs typeface="Century Gothic" pitchFamily="34" charset="0"/>
              </a:rPr>
              <a:t> </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18" name="文本框 17"/>
          <p:cNvSpPr txBox="1"/>
          <p:nvPr/>
        </p:nvSpPr>
        <p:spPr>
          <a:xfrm>
            <a:off x="358138" y="625254"/>
            <a:ext cx="7968719" cy="289655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nSpc>
                <a:spcPct val="150000"/>
              </a:lnSpc>
            </a:pPr>
            <a:r>
              <a:rPr lang="en-US" altLang="zh-CN" sz="1400" b="1" dirty="0" smtClean="0">
                <a:solidFill>
                  <a:srgbClr val="0070C0"/>
                </a:solidFill>
                <a:latin typeface="微软雅黑 Light" panose="020B0502040204020203" pitchFamily="34" charset="-122"/>
                <a:ea typeface="微软雅黑 Light" panose="020B0502040204020203" pitchFamily="34" charset="-122"/>
              </a:rPr>
              <a:t>PM</a:t>
            </a:r>
            <a:r>
              <a:rPr lang="zh-CN" altLang="en-US" sz="1400" b="1" dirty="0" smtClean="0">
                <a:solidFill>
                  <a:srgbClr val="0070C0"/>
                </a:solidFill>
                <a:latin typeface="微软雅黑 Light" panose="020B0502040204020203" pitchFamily="34" charset="-122"/>
                <a:ea typeface="微软雅黑 Light" panose="020B0502040204020203" pitchFamily="34" charset="-122"/>
              </a:rPr>
              <a:t>系统角色分配说明：</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行政岗位角色如下：高阶、部长、经理、课</a:t>
            </a:r>
            <a:r>
              <a:rPr lang="zh-CN" altLang="en-US" sz="1200" dirty="0">
                <a:solidFill>
                  <a:srgbClr val="0070C0"/>
                </a:solidFill>
                <a:latin typeface="微软雅黑 Light" panose="020B0502040204020203" pitchFamily="34" charset="-122"/>
                <a:ea typeface="微软雅黑 Light" panose="020B0502040204020203" pitchFamily="34" charset="-122"/>
              </a:rPr>
              <a:t>长</a:t>
            </a:r>
            <a:r>
              <a:rPr lang="en-US" altLang="zh-CN" sz="1200" dirty="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科长、造型工程师、服务工程师、财务管理师、成本</a:t>
            </a:r>
            <a:r>
              <a:rPr lang="zh-CN" altLang="en-US" sz="1200" dirty="0">
                <a:solidFill>
                  <a:srgbClr val="0070C0"/>
                </a:solidFill>
                <a:latin typeface="微软雅黑 Light" panose="020B0502040204020203" pitchFamily="34" charset="-122"/>
                <a:ea typeface="微软雅黑 Light" panose="020B0502040204020203" pitchFamily="34" charset="-122"/>
              </a:rPr>
              <a:t>管理</a:t>
            </a:r>
            <a:r>
              <a:rPr lang="zh-CN" altLang="en-US" sz="1200" dirty="0" smtClean="0">
                <a:solidFill>
                  <a:srgbClr val="0070C0"/>
                </a:solidFill>
                <a:latin typeface="微软雅黑 Light" panose="020B0502040204020203" pitchFamily="34" charset="-122"/>
                <a:ea typeface="微软雅黑 Light" panose="020B0502040204020203" pitchFamily="34" charset="-122"/>
              </a:rPr>
              <a:t>师、设计工程师、开发工程师、质量工程师、制造工程师、采购工程师、销售工程师、商企工程师；</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商开组管理项目的人员，应分配</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项目主管</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项目管理员</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和行政岗位角色，其它用户分配</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项目用户</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角色和对应行政岗位角色；</a:t>
            </a:r>
            <a:endParaRPr lang="en-US" altLang="zh-CN" sz="120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smtClean="0">
                <a:solidFill>
                  <a:srgbClr val="0070C0"/>
                </a:solidFill>
                <a:latin typeface="微软雅黑 Light" panose="020B0502040204020203" pitchFamily="34" charset="-122"/>
                <a:ea typeface="微软雅黑 Light" panose="020B0502040204020203" pitchFamily="34" charset="-122"/>
              </a:rPr>
              <a:t>部长</a:t>
            </a:r>
            <a:r>
              <a:rPr lang="zh-CN" altLang="en-US" sz="1200" dirty="0" smtClean="0">
                <a:solidFill>
                  <a:srgbClr val="0070C0"/>
                </a:solidFill>
                <a:latin typeface="微软雅黑 Light" panose="020B0502040204020203" pitchFamily="34" charset="-122"/>
                <a:ea typeface="微软雅黑 Light" panose="020B0502040204020203" pitchFamily="34" charset="-122"/>
              </a:rPr>
              <a:t>、经理等需要监控下属任务和问题的领导增加分配</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a:solidFill>
                  <a:srgbClr val="0070C0"/>
                </a:solidFill>
                <a:latin typeface="微软雅黑 Light" panose="020B0502040204020203" pitchFamily="34" charset="-122"/>
                <a:ea typeface="微软雅黑 Light" panose="020B0502040204020203" pitchFamily="34" charset="-122"/>
              </a:rPr>
              <a:t>部门主管</a:t>
            </a:r>
            <a:r>
              <a:rPr lang="en-US" altLang="zh-CN" sz="1200" dirty="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角色。</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按照各部门专业增加分配角色，造型组：造型工程师，服务部：服务工程师，财务部：财务管理师，成本管制组：成本管理师，汽研院：设计工程师，开发部：开发工程师，品管部：质量工程师，生产生管生技：制造工程师，采购部：采购工程师，销售部：销售工程师，商企部：商企工程师</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358137" y="3609383"/>
            <a:ext cx="7968719" cy="915289"/>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noAutofit/>
          </a:bodyPr>
          <a:lstStyle/>
          <a:p>
            <a:pPr>
              <a:lnSpc>
                <a:spcPct val="150000"/>
              </a:lnSpc>
            </a:pPr>
            <a:r>
              <a:rPr lang="en-US" altLang="zh-CN" sz="1400" b="1" dirty="0" smtClean="0">
                <a:solidFill>
                  <a:srgbClr val="0070C0"/>
                </a:solidFill>
                <a:latin typeface="微软雅黑 Light" panose="020B0502040204020203" pitchFamily="34" charset="-122"/>
                <a:ea typeface="微软雅黑 Light" panose="020B0502040204020203" pitchFamily="34" charset="-122"/>
              </a:rPr>
              <a:t>PM</a:t>
            </a:r>
            <a:r>
              <a:rPr lang="zh-CN" altLang="en-US" sz="1400" b="1" dirty="0" smtClean="0">
                <a:solidFill>
                  <a:srgbClr val="0070C0"/>
                </a:solidFill>
                <a:latin typeface="微软雅黑 Light" panose="020B0502040204020203" pitchFamily="34" charset="-122"/>
                <a:ea typeface="微软雅黑 Light" panose="020B0502040204020203" pitchFamily="34" charset="-122"/>
              </a:rPr>
              <a:t>系统许可证分配说明：</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en-US" altLang="zh-CN" sz="1200" dirty="0" smtClean="0">
                <a:solidFill>
                  <a:srgbClr val="0070C0"/>
                </a:solidFill>
                <a:latin typeface="微软雅黑 Light" panose="020B0502040204020203" pitchFamily="34" charset="-122"/>
                <a:ea typeface="微软雅黑 Light" panose="020B0502040204020203" pitchFamily="34" charset="-122"/>
              </a:rPr>
              <a:t>DPM  </a:t>
            </a:r>
            <a:r>
              <a:rPr lang="zh-CN" altLang="en-US" sz="1200" dirty="0" smtClean="0">
                <a:solidFill>
                  <a:srgbClr val="0070C0"/>
                </a:solidFill>
                <a:latin typeface="微软雅黑 Light" panose="020B0502040204020203" pitchFamily="34" charset="-122"/>
                <a:ea typeface="微软雅黑 Light" panose="020B0502040204020203" pitchFamily="34" charset="-122"/>
              </a:rPr>
              <a:t>分配给需要对项目进行管理的项目成员</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en-US" altLang="zh-CN" sz="1200" dirty="0" smtClean="0">
                <a:solidFill>
                  <a:srgbClr val="0070C0"/>
                </a:solidFill>
                <a:latin typeface="微软雅黑 Light" panose="020B0502040204020203" pitchFamily="34" charset="-122"/>
                <a:ea typeface="微软雅黑 Light" panose="020B0502040204020203" pitchFamily="34" charset="-122"/>
              </a:rPr>
              <a:t>DPJ </a:t>
            </a:r>
            <a:r>
              <a:rPr lang="zh-CN" altLang="en-US" sz="1200" dirty="0" smtClean="0">
                <a:solidFill>
                  <a:srgbClr val="0070C0"/>
                </a:solidFill>
                <a:latin typeface="微软雅黑 Light" panose="020B0502040204020203" pitchFamily="34" charset="-122"/>
                <a:ea typeface="微软雅黑 Light" panose="020B0502040204020203" pitchFamily="34" charset="-122"/>
              </a:rPr>
              <a:t>分配给一般项目成员</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92084411"/>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286126" y="664687"/>
            <a:ext cx="5495925" cy="3747222"/>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1.2 </a:t>
            </a:r>
            <a:r>
              <a:rPr lang="zh-CN" altLang="en-US" dirty="0" smtClean="0"/>
              <a:t>项目模板维护</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0431" y="664687"/>
            <a:ext cx="2632333" cy="3759922"/>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创建项目模板：</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点击“项目管理”中的“项目模板”，进入项目模板列表界面；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 点击“创建项目模板”</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在弹出界面中，填写项目模板名称、基本货币等</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点击“完成”，项目模板创建。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322480" y="2639218"/>
            <a:ext cx="493349" cy="17303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6" name="图片 5"/>
          <p:cNvPicPr>
            <a:picLocks noChangeAspect="1"/>
          </p:cNvPicPr>
          <p:nvPr/>
        </p:nvPicPr>
        <p:blipFill rotWithShape="1">
          <a:blip r:embed="rId3"/>
          <a:srcRect l="26174" t="21615" r="24810" b="26949"/>
          <a:stretch/>
        </p:blipFill>
        <p:spPr>
          <a:xfrm>
            <a:off x="3852183" y="2598737"/>
            <a:ext cx="254000" cy="253999"/>
          </a:xfrm>
          <a:prstGeom prst="rect">
            <a:avLst/>
          </a:prstGeom>
        </p:spPr>
      </p:pic>
      <p:pic>
        <p:nvPicPr>
          <p:cNvPr id="7" name="图片 6"/>
          <p:cNvPicPr>
            <a:picLocks noChangeAspect="1"/>
          </p:cNvPicPr>
          <p:nvPr/>
        </p:nvPicPr>
        <p:blipFill rotWithShape="1">
          <a:blip r:embed="rId4"/>
          <a:srcRect l="25280" t="20196" r="25551" b="25978"/>
          <a:stretch/>
        </p:blipFill>
        <p:spPr>
          <a:xfrm>
            <a:off x="4180437" y="1282700"/>
            <a:ext cx="254794" cy="269081"/>
          </a:xfrm>
          <a:prstGeom prst="rect">
            <a:avLst/>
          </a:prstGeom>
        </p:spPr>
      </p:pic>
      <p:pic>
        <p:nvPicPr>
          <p:cNvPr id="9" name="图片 8"/>
          <p:cNvPicPr>
            <a:picLocks noChangeAspect="1"/>
          </p:cNvPicPr>
          <p:nvPr/>
        </p:nvPicPr>
        <p:blipFill rotWithShape="1">
          <a:blip r:embed="rId5"/>
          <a:srcRect l="22297" t="16835" r="25011" b="26586"/>
          <a:stretch/>
        </p:blipFill>
        <p:spPr>
          <a:xfrm>
            <a:off x="6640366" y="1882378"/>
            <a:ext cx="273050" cy="279400"/>
          </a:xfrm>
          <a:prstGeom prst="rect">
            <a:avLst/>
          </a:prstGeom>
        </p:spPr>
      </p:pic>
      <p:pic>
        <p:nvPicPr>
          <p:cNvPr id="11" name="图片 10"/>
          <p:cNvPicPr>
            <a:picLocks noChangeAspect="1"/>
          </p:cNvPicPr>
          <p:nvPr/>
        </p:nvPicPr>
        <p:blipFill rotWithShape="1">
          <a:blip r:embed="rId6"/>
          <a:srcRect l="24390" t="23227" r="25369" b="26623"/>
          <a:stretch/>
        </p:blipFill>
        <p:spPr>
          <a:xfrm>
            <a:off x="7773574" y="4176959"/>
            <a:ext cx="260349" cy="247650"/>
          </a:xfrm>
          <a:prstGeom prst="rect">
            <a:avLst/>
          </a:prstGeom>
        </p:spPr>
      </p:pic>
      <p:sp>
        <p:nvSpPr>
          <p:cNvPr id="31" name="矩形 30"/>
          <p:cNvSpPr/>
          <p:nvPr/>
        </p:nvSpPr>
        <p:spPr>
          <a:xfrm>
            <a:off x="4435476" y="1320800"/>
            <a:ext cx="228600" cy="19288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8033923" y="4198146"/>
            <a:ext cx="317121" cy="19764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矩形 19"/>
          <p:cNvSpPr/>
          <p:nvPr/>
        </p:nvSpPr>
        <p:spPr>
          <a:xfrm>
            <a:off x="6936011" y="1882378"/>
            <a:ext cx="955883" cy="28098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矩形 17"/>
          <p:cNvSpPr/>
          <p:nvPr/>
        </p:nvSpPr>
        <p:spPr>
          <a:xfrm>
            <a:off x="6936012" y="3827461"/>
            <a:ext cx="764952" cy="33496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425234141"/>
      </p:ext>
    </p:extLst>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230423" y="2599115"/>
            <a:ext cx="5157928" cy="1819530"/>
          </a:xfrm>
          <a:prstGeom prst="rect">
            <a:avLst/>
          </a:prstGeom>
          <a:ln>
            <a:solidFill>
              <a:srgbClr val="006699"/>
            </a:solidFill>
          </a:ln>
        </p:spPr>
      </p:pic>
      <p:pic>
        <p:nvPicPr>
          <p:cNvPr id="8" name="图片 7"/>
          <p:cNvPicPr>
            <a:picLocks noChangeAspect="1"/>
          </p:cNvPicPr>
          <p:nvPr/>
        </p:nvPicPr>
        <p:blipFill rotWithShape="1">
          <a:blip r:embed="rId3"/>
          <a:srcRect t="13279" b="25544"/>
          <a:stretch/>
        </p:blipFill>
        <p:spPr>
          <a:xfrm>
            <a:off x="3223625" y="706438"/>
            <a:ext cx="5164726" cy="1809609"/>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1.2 </a:t>
            </a:r>
            <a:r>
              <a:rPr lang="zh-CN" altLang="en-US" dirty="0" smtClean="0"/>
              <a:t>项目模板维护</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0431" y="706439"/>
            <a:ext cx="2632333" cy="3712206"/>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创建项目模板</a:t>
            </a:r>
            <a:r>
              <a:rPr lang="en-US" altLang="zh-CN" sz="1400" dirty="0" smtClean="0">
                <a:solidFill>
                  <a:srgbClr val="0070C0"/>
                </a:solidFill>
                <a:latin typeface="微软雅黑 Light" panose="020B0502040204020203" pitchFamily="34" charset="-122"/>
                <a:ea typeface="微软雅黑 Light" panose="020B0502040204020203" pitchFamily="34" charset="-122"/>
              </a:rPr>
              <a:t>WBS</a:t>
            </a:r>
            <a:r>
              <a:rPr lang="zh-CN" altLang="en-US" sz="1400" dirty="0" smtClean="0">
                <a:solidFill>
                  <a:srgbClr val="0070C0"/>
                </a:solidFill>
                <a:latin typeface="微软雅黑 Light" panose="020B0502040204020203" pitchFamily="34" charset="-122"/>
                <a:ea typeface="微软雅黑 Light" panose="020B0502040204020203" pitchFamily="34" charset="-122"/>
              </a:rPr>
              <a:t>和文件夹：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在排程界面创建、添加项目模板</a:t>
            </a:r>
            <a:r>
              <a:rPr lang="en-US" altLang="zh-CN" sz="1400" dirty="0" smtClean="0">
                <a:solidFill>
                  <a:srgbClr val="0070C0"/>
                </a:solidFill>
                <a:latin typeface="微软雅黑 Light" panose="020B0502040204020203" pitchFamily="34" charset="-122"/>
                <a:ea typeface="微软雅黑 Light" panose="020B0502040204020203" pitchFamily="34" charset="-122"/>
              </a:rPr>
              <a:t>WBS</a:t>
            </a:r>
            <a:r>
              <a:rPr lang="zh-CN" altLang="en-US" sz="1400" dirty="0" smtClean="0">
                <a:solidFill>
                  <a:srgbClr val="0070C0"/>
                </a:solidFill>
                <a:latin typeface="微软雅黑 Light" panose="020B0502040204020203" pitchFamily="34" charset="-122"/>
                <a:ea typeface="微软雅黑 Light" panose="020B0502040204020203" pitchFamily="34" charset="-122"/>
              </a:rPr>
              <a:t>任务，填写估计持续时间（创建任务参考项目中</a:t>
            </a:r>
            <a:r>
              <a:rPr lang="en-US" altLang="zh-CN" sz="1400" dirty="0" smtClean="0">
                <a:solidFill>
                  <a:srgbClr val="0070C0"/>
                </a:solidFill>
                <a:latin typeface="微软雅黑 Light" panose="020B0502040204020203" pitchFamily="34" charset="-122"/>
                <a:ea typeface="微软雅黑 Light" panose="020B0502040204020203" pitchFamily="34" charset="-122"/>
              </a:rPr>
              <a:t>WBS</a:t>
            </a:r>
            <a:r>
              <a:rPr lang="zh-CN" altLang="en-US" sz="1400" dirty="0" smtClean="0">
                <a:solidFill>
                  <a:srgbClr val="0070C0"/>
                </a:solidFill>
                <a:latin typeface="微软雅黑 Light" panose="020B0502040204020203" pitchFamily="34" charset="-122"/>
                <a:ea typeface="微软雅黑 Light" panose="020B0502040204020203" pitchFamily="34" charset="-122"/>
              </a:rPr>
              <a:t>创建）；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在文件夹视图中，为项目模板添加文件夹（参考项目文件夹创建）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rotWithShape="1">
          <a:blip r:embed="rId4"/>
          <a:srcRect l="26174" t="21615" r="24810" b="26949"/>
          <a:stretch/>
        </p:blipFill>
        <p:spPr>
          <a:xfrm>
            <a:off x="3906035" y="1094878"/>
            <a:ext cx="254000" cy="253999"/>
          </a:xfrm>
          <a:prstGeom prst="rect">
            <a:avLst/>
          </a:prstGeom>
        </p:spPr>
      </p:pic>
      <p:pic>
        <p:nvPicPr>
          <p:cNvPr id="7" name="图片 6"/>
          <p:cNvPicPr>
            <a:picLocks noChangeAspect="1"/>
          </p:cNvPicPr>
          <p:nvPr/>
        </p:nvPicPr>
        <p:blipFill rotWithShape="1">
          <a:blip r:embed="rId5"/>
          <a:srcRect l="25280" t="20196" r="25551" b="25978"/>
          <a:stretch/>
        </p:blipFill>
        <p:spPr>
          <a:xfrm>
            <a:off x="3899237" y="3330475"/>
            <a:ext cx="254794" cy="269081"/>
          </a:xfrm>
          <a:prstGeom prst="rect">
            <a:avLst/>
          </a:prstGeom>
        </p:spPr>
      </p:pic>
      <p:sp>
        <p:nvSpPr>
          <p:cNvPr id="20" name="矩形 19"/>
          <p:cNvSpPr/>
          <p:nvPr/>
        </p:nvSpPr>
        <p:spPr>
          <a:xfrm>
            <a:off x="3245044" y="1129008"/>
            <a:ext cx="639572" cy="18574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20"/>
          <p:cNvSpPr/>
          <p:nvPr/>
        </p:nvSpPr>
        <p:spPr>
          <a:xfrm>
            <a:off x="3245044" y="3372146"/>
            <a:ext cx="639572" cy="18574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275909516"/>
      </p:ext>
    </p:extLst>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230423" y="2599115"/>
            <a:ext cx="5157928" cy="1819530"/>
          </a:xfrm>
          <a:prstGeom prst="rect">
            <a:avLst/>
          </a:prstGeom>
          <a:ln>
            <a:solidFill>
              <a:srgbClr val="006699"/>
            </a:solidFill>
          </a:ln>
        </p:spPr>
      </p:pic>
      <p:pic>
        <p:nvPicPr>
          <p:cNvPr id="8" name="图片 7"/>
          <p:cNvPicPr>
            <a:picLocks noChangeAspect="1"/>
          </p:cNvPicPr>
          <p:nvPr/>
        </p:nvPicPr>
        <p:blipFill rotWithShape="1">
          <a:blip r:embed="rId3"/>
          <a:srcRect t="13279" b="25544"/>
          <a:stretch/>
        </p:blipFill>
        <p:spPr>
          <a:xfrm>
            <a:off x="3223625" y="706438"/>
            <a:ext cx="5164726" cy="1809609"/>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1.2 </a:t>
            </a:r>
            <a:r>
              <a:rPr lang="zh-CN" altLang="en-US" dirty="0" smtClean="0"/>
              <a:t>项目模板维护</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0431" y="706439"/>
            <a:ext cx="2632333" cy="3712206"/>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项目模板问题：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在排程界面创建、添加项目模板</a:t>
            </a:r>
            <a:r>
              <a:rPr lang="en-US" altLang="zh-CN" sz="1400" dirty="0" smtClean="0">
                <a:solidFill>
                  <a:srgbClr val="0070C0"/>
                </a:solidFill>
                <a:latin typeface="微软雅黑 Light" panose="020B0502040204020203" pitchFamily="34" charset="-122"/>
                <a:ea typeface="微软雅黑 Light" panose="020B0502040204020203" pitchFamily="34" charset="-122"/>
              </a:rPr>
              <a:t>WBS</a:t>
            </a:r>
            <a:r>
              <a:rPr lang="zh-CN" altLang="en-US" sz="1400" dirty="0" smtClean="0">
                <a:solidFill>
                  <a:srgbClr val="0070C0"/>
                </a:solidFill>
                <a:latin typeface="微软雅黑 Light" panose="020B0502040204020203" pitchFamily="34" charset="-122"/>
                <a:ea typeface="微软雅黑 Light" panose="020B0502040204020203" pitchFamily="34" charset="-122"/>
              </a:rPr>
              <a:t>任务，填写估计持续时间（创建任务参考项目中</a:t>
            </a:r>
            <a:r>
              <a:rPr lang="en-US" altLang="zh-CN" sz="1400" dirty="0" smtClean="0">
                <a:solidFill>
                  <a:srgbClr val="0070C0"/>
                </a:solidFill>
                <a:latin typeface="微软雅黑 Light" panose="020B0502040204020203" pitchFamily="34" charset="-122"/>
                <a:ea typeface="微软雅黑 Light" panose="020B0502040204020203" pitchFamily="34" charset="-122"/>
              </a:rPr>
              <a:t>WBS</a:t>
            </a:r>
            <a:r>
              <a:rPr lang="zh-CN" altLang="en-US" sz="1400" dirty="0" smtClean="0">
                <a:solidFill>
                  <a:srgbClr val="0070C0"/>
                </a:solidFill>
                <a:latin typeface="微软雅黑 Light" panose="020B0502040204020203" pitchFamily="34" charset="-122"/>
                <a:ea typeface="微软雅黑 Light" panose="020B0502040204020203" pitchFamily="34" charset="-122"/>
              </a:rPr>
              <a:t>创建）；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在文件夹视图中，为项目模板添加文件夹（参考项目文件夹创建）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rotWithShape="1">
          <a:blip r:embed="rId4"/>
          <a:srcRect l="26174" t="21615" r="24810" b="26949"/>
          <a:stretch/>
        </p:blipFill>
        <p:spPr>
          <a:xfrm>
            <a:off x="3906035" y="1094878"/>
            <a:ext cx="254000" cy="253999"/>
          </a:xfrm>
          <a:prstGeom prst="rect">
            <a:avLst/>
          </a:prstGeom>
        </p:spPr>
      </p:pic>
      <p:pic>
        <p:nvPicPr>
          <p:cNvPr id="7" name="图片 6"/>
          <p:cNvPicPr>
            <a:picLocks noChangeAspect="1"/>
          </p:cNvPicPr>
          <p:nvPr/>
        </p:nvPicPr>
        <p:blipFill rotWithShape="1">
          <a:blip r:embed="rId5"/>
          <a:srcRect l="25280" t="20196" r="25551" b="25978"/>
          <a:stretch/>
        </p:blipFill>
        <p:spPr>
          <a:xfrm>
            <a:off x="3899237" y="3330475"/>
            <a:ext cx="254794" cy="269081"/>
          </a:xfrm>
          <a:prstGeom prst="rect">
            <a:avLst/>
          </a:prstGeom>
        </p:spPr>
      </p:pic>
      <p:sp>
        <p:nvSpPr>
          <p:cNvPr id="20" name="矩形 19"/>
          <p:cNvSpPr/>
          <p:nvPr/>
        </p:nvSpPr>
        <p:spPr>
          <a:xfrm>
            <a:off x="3245044" y="1129008"/>
            <a:ext cx="639572" cy="18574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20"/>
          <p:cNvSpPr/>
          <p:nvPr/>
        </p:nvSpPr>
        <p:spPr>
          <a:xfrm>
            <a:off x="3245044" y="3372146"/>
            <a:ext cx="639572" cy="18574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996354361"/>
      </p:ext>
    </p:extLst>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1631"/>
          <a:stretch/>
        </p:blipFill>
        <p:spPr>
          <a:xfrm>
            <a:off x="3245044" y="706439"/>
            <a:ext cx="5453063" cy="3532186"/>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1.2 </a:t>
            </a:r>
            <a:r>
              <a:rPr lang="zh-CN" altLang="en-US" dirty="0" smtClean="0"/>
              <a:t>项目模板维护</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0431" y="706439"/>
            <a:ext cx="2632333" cy="3532186"/>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创建项目模板可选项：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点击项目模板可选项；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在“操作”菜单中，点击“创建”，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填写“名称”等信息；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rotWithShape="1">
          <a:blip r:embed="rId3"/>
          <a:srcRect l="26174" t="21615" r="24810" b="26949"/>
          <a:stretch/>
        </p:blipFill>
        <p:spPr>
          <a:xfrm>
            <a:off x="3900765" y="2775249"/>
            <a:ext cx="254000" cy="253999"/>
          </a:xfrm>
          <a:prstGeom prst="rect">
            <a:avLst/>
          </a:prstGeom>
        </p:spPr>
      </p:pic>
      <p:sp>
        <p:nvSpPr>
          <p:cNvPr id="20" name="矩形 19"/>
          <p:cNvSpPr/>
          <p:nvPr/>
        </p:nvSpPr>
        <p:spPr>
          <a:xfrm>
            <a:off x="3245044" y="2824458"/>
            <a:ext cx="639572" cy="18574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20"/>
          <p:cNvSpPr/>
          <p:nvPr/>
        </p:nvSpPr>
        <p:spPr>
          <a:xfrm>
            <a:off x="7943502" y="4059235"/>
            <a:ext cx="305148" cy="18574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9" name="图片 8"/>
          <p:cNvPicPr>
            <a:picLocks noChangeAspect="1"/>
          </p:cNvPicPr>
          <p:nvPr/>
        </p:nvPicPr>
        <p:blipFill>
          <a:blip r:embed="rId4"/>
          <a:stretch>
            <a:fillRect/>
          </a:stretch>
        </p:blipFill>
        <p:spPr>
          <a:xfrm>
            <a:off x="4344672" y="1571627"/>
            <a:ext cx="1156016" cy="932632"/>
          </a:xfrm>
          <a:prstGeom prst="rect">
            <a:avLst/>
          </a:prstGeom>
        </p:spPr>
      </p:pic>
      <p:sp>
        <p:nvSpPr>
          <p:cNvPr id="13" name="矩形 12"/>
          <p:cNvSpPr/>
          <p:nvPr/>
        </p:nvSpPr>
        <p:spPr>
          <a:xfrm>
            <a:off x="4342872" y="1805102"/>
            <a:ext cx="639572" cy="18574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4" name="图片 13"/>
          <p:cNvPicPr>
            <a:picLocks noChangeAspect="1"/>
          </p:cNvPicPr>
          <p:nvPr/>
        </p:nvPicPr>
        <p:blipFill rotWithShape="1">
          <a:blip r:embed="rId5"/>
          <a:srcRect l="25280" t="20196" r="25551" b="25978"/>
          <a:stretch/>
        </p:blipFill>
        <p:spPr>
          <a:xfrm>
            <a:off x="4992244" y="1768862"/>
            <a:ext cx="254794" cy="269081"/>
          </a:xfrm>
          <a:prstGeom prst="rect">
            <a:avLst/>
          </a:prstGeom>
        </p:spPr>
      </p:pic>
      <p:sp>
        <p:nvSpPr>
          <p:cNvPr id="15" name="矩形 14"/>
          <p:cNvSpPr/>
          <p:nvPr/>
        </p:nvSpPr>
        <p:spPr>
          <a:xfrm>
            <a:off x="6864543" y="2037942"/>
            <a:ext cx="1814513" cy="143550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6" name="图片 15"/>
          <p:cNvPicPr>
            <a:picLocks noChangeAspect="1"/>
          </p:cNvPicPr>
          <p:nvPr/>
        </p:nvPicPr>
        <p:blipFill rotWithShape="1">
          <a:blip r:embed="rId6"/>
          <a:srcRect l="22297" t="16835" r="25011" b="26586"/>
          <a:stretch/>
        </p:blipFill>
        <p:spPr>
          <a:xfrm>
            <a:off x="6591493" y="1990842"/>
            <a:ext cx="273050" cy="279400"/>
          </a:xfrm>
          <a:prstGeom prst="rect">
            <a:avLst/>
          </a:prstGeom>
        </p:spPr>
      </p:pic>
      <p:pic>
        <p:nvPicPr>
          <p:cNvPr id="17" name="图片 16"/>
          <p:cNvPicPr>
            <a:picLocks noChangeAspect="1"/>
          </p:cNvPicPr>
          <p:nvPr/>
        </p:nvPicPr>
        <p:blipFill rotWithShape="1">
          <a:blip r:embed="rId7"/>
          <a:srcRect l="24390" t="23227" r="25369" b="26623"/>
          <a:stretch/>
        </p:blipFill>
        <p:spPr>
          <a:xfrm>
            <a:off x="7682805" y="4038075"/>
            <a:ext cx="260349" cy="247650"/>
          </a:xfrm>
          <a:prstGeom prst="rect">
            <a:avLst/>
          </a:prstGeom>
        </p:spPr>
      </p:pic>
    </p:spTree>
    <p:extLst>
      <p:ext uri="{BB962C8B-B14F-4D97-AF65-F5344CB8AC3E}">
        <p14:creationId xmlns:p14="http://schemas.microsoft.com/office/powerpoint/2010/main" val="2363253596"/>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245044" y="706439"/>
            <a:ext cx="5502716" cy="3547160"/>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1.2 </a:t>
            </a:r>
            <a:r>
              <a:rPr lang="zh-CN" altLang="en-US" dirty="0" smtClean="0"/>
              <a:t>项目模板维护</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69009" y="581528"/>
            <a:ext cx="2632333" cy="3796982"/>
          </a:xfrm>
          <a:prstGeom prst="rect">
            <a:avLst/>
          </a:prstGeom>
          <a:ln>
            <a:solidFill>
              <a:srgbClr val="006699"/>
            </a:solidFill>
          </a:ln>
        </p:spPr>
        <p:txBody>
          <a:bodyPr wrap="square" rtlCol="0">
            <a:noAutofit/>
          </a:bodyPr>
          <a:lstStyle/>
          <a:p>
            <a:pPr>
              <a:lnSpc>
                <a:spcPct val="150000"/>
              </a:lnSpc>
            </a:pPr>
            <a:r>
              <a:rPr lang="zh-CN" altLang="en-US" sz="1200" dirty="0" smtClean="0">
                <a:solidFill>
                  <a:srgbClr val="0070C0"/>
                </a:solidFill>
                <a:latin typeface="微软雅黑 Light" panose="020B0502040204020203" pitchFamily="34" charset="-122"/>
                <a:ea typeface="微软雅黑 Light" panose="020B0502040204020203" pitchFamily="34" charset="-122"/>
              </a:rPr>
              <a:t>为可选项分配任务</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移除任务：</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选择一个可选项，点击操作菜单中“分配任务”；可选项的用途是创建项目使用这个模板时会出现可选提示，选择后变成项目的参数</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在弹出的</a:t>
            </a:r>
            <a:r>
              <a:rPr lang="en-US" altLang="zh-CN" sz="1200" dirty="0" smtClean="0">
                <a:solidFill>
                  <a:srgbClr val="0070C0"/>
                </a:solidFill>
                <a:latin typeface="微软雅黑 Light" panose="020B0502040204020203" pitchFamily="34" charset="-122"/>
                <a:ea typeface="微软雅黑 Light" panose="020B0502040204020203" pitchFamily="34" charset="-122"/>
              </a:rPr>
              <a:t>WBS</a:t>
            </a:r>
            <a:r>
              <a:rPr lang="zh-CN" altLang="en-US" sz="1200" dirty="0" smtClean="0">
                <a:solidFill>
                  <a:srgbClr val="0070C0"/>
                </a:solidFill>
                <a:latin typeface="微软雅黑 Light" panose="020B0502040204020203" pitchFamily="34" charset="-122"/>
                <a:ea typeface="微软雅黑 Light" panose="020B0502040204020203" pitchFamily="34" charset="-122"/>
              </a:rPr>
              <a:t>任务界面中，选择需要添加到此可选项中的任务，并设置回答为“真”或“假”</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点击“分派”将任务分派至可选项。</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chemeClr val="tx1">
                    <a:lumMod val="75000"/>
                  </a:schemeClr>
                </a:solidFill>
                <a:latin typeface="微软雅黑 Light" panose="020B0502040204020203" pitchFamily="34" charset="-122"/>
                <a:ea typeface="微软雅黑 Light" panose="020B0502040204020203" pitchFamily="34" charset="-122"/>
              </a:rPr>
              <a:t>在使用模板创建项目时，可对可选项中的任务作出回答，回答与设置不一致时，该任务不会在新建的项目中出现</a:t>
            </a:r>
            <a:endParaRPr lang="en-US" altLang="zh-CN" sz="1100" dirty="0" smtClean="0">
              <a:solidFill>
                <a:schemeClr val="tx1">
                  <a:lumMod val="75000"/>
                </a:schemeClr>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rotWithShape="1">
          <a:blip r:embed="rId3"/>
          <a:srcRect l="26174" t="21615" r="24810" b="26949"/>
          <a:stretch/>
        </p:blipFill>
        <p:spPr>
          <a:xfrm>
            <a:off x="3900765" y="2775249"/>
            <a:ext cx="254000" cy="253999"/>
          </a:xfrm>
          <a:prstGeom prst="rect">
            <a:avLst/>
          </a:prstGeom>
        </p:spPr>
      </p:pic>
      <p:sp>
        <p:nvSpPr>
          <p:cNvPr id="20" name="矩形 19"/>
          <p:cNvSpPr/>
          <p:nvPr/>
        </p:nvSpPr>
        <p:spPr>
          <a:xfrm>
            <a:off x="3245044" y="2824458"/>
            <a:ext cx="639572" cy="18574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20"/>
          <p:cNvSpPr/>
          <p:nvPr/>
        </p:nvSpPr>
        <p:spPr>
          <a:xfrm>
            <a:off x="8418797" y="4076698"/>
            <a:ext cx="305148" cy="18574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4480068" y="2201342"/>
            <a:ext cx="1094437" cy="18574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4" name="图片 13"/>
          <p:cNvPicPr>
            <a:picLocks noChangeAspect="1"/>
          </p:cNvPicPr>
          <p:nvPr/>
        </p:nvPicPr>
        <p:blipFill rotWithShape="1">
          <a:blip r:embed="rId4"/>
          <a:srcRect l="25280" t="20196" r="25551" b="25978"/>
          <a:stretch/>
        </p:blipFill>
        <p:spPr>
          <a:xfrm>
            <a:off x="4210391" y="2159671"/>
            <a:ext cx="254794" cy="269081"/>
          </a:xfrm>
          <a:prstGeom prst="rect">
            <a:avLst/>
          </a:prstGeom>
        </p:spPr>
      </p:pic>
      <p:sp>
        <p:nvSpPr>
          <p:cNvPr id="15" name="矩形 14"/>
          <p:cNvSpPr/>
          <p:nvPr/>
        </p:nvSpPr>
        <p:spPr>
          <a:xfrm>
            <a:off x="6275546" y="3441972"/>
            <a:ext cx="1814513" cy="46804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6" name="图片 15"/>
          <p:cNvPicPr>
            <a:picLocks noChangeAspect="1"/>
          </p:cNvPicPr>
          <p:nvPr/>
        </p:nvPicPr>
        <p:blipFill rotWithShape="1">
          <a:blip r:embed="rId5"/>
          <a:srcRect l="22297" t="16835" r="25011" b="26586"/>
          <a:stretch/>
        </p:blipFill>
        <p:spPr>
          <a:xfrm>
            <a:off x="6002496" y="3433133"/>
            <a:ext cx="273050" cy="279400"/>
          </a:xfrm>
          <a:prstGeom prst="rect">
            <a:avLst/>
          </a:prstGeom>
        </p:spPr>
      </p:pic>
      <p:pic>
        <p:nvPicPr>
          <p:cNvPr id="17" name="图片 16"/>
          <p:cNvPicPr>
            <a:picLocks noChangeAspect="1"/>
          </p:cNvPicPr>
          <p:nvPr/>
        </p:nvPicPr>
        <p:blipFill rotWithShape="1">
          <a:blip r:embed="rId6"/>
          <a:srcRect l="24390" t="23227" r="25369" b="26623"/>
          <a:stretch/>
        </p:blipFill>
        <p:spPr>
          <a:xfrm>
            <a:off x="8162796" y="4045743"/>
            <a:ext cx="260349" cy="247650"/>
          </a:xfrm>
          <a:prstGeom prst="rect">
            <a:avLst/>
          </a:prstGeom>
        </p:spPr>
      </p:pic>
    </p:spTree>
    <p:extLst>
      <p:ext uri="{BB962C8B-B14F-4D97-AF65-F5344CB8AC3E}">
        <p14:creationId xmlns:p14="http://schemas.microsoft.com/office/powerpoint/2010/main" val="821713659"/>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1.3 </a:t>
            </a:r>
            <a:r>
              <a:rPr lang="zh-CN" altLang="en-US" dirty="0" smtClean="0"/>
              <a:t>流程</a:t>
            </a:r>
            <a:r>
              <a:rPr lang="zh-CN" altLang="en-US" dirty="0"/>
              <a:t>模板管理</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13" name="五边形 12">
            <a:hlinkClick r:id="rId2" action="ppaction://hlinksldjump"/>
          </p:cNvPr>
          <p:cNvSpPr/>
          <p:nvPr/>
        </p:nvSpPr>
        <p:spPr>
          <a:xfrm>
            <a:off x="817764" y="1610089"/>
            <a:ext cx="1689778"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创建流程模板</a:t>
            </a:r>
            <a:endParaRPr lang="zh-CN" altLang="en-US" sz="1600" dirty="0">
              <a:solidFill>
                <a:schemeClr val="bg1"/>
              </a:solidFill>
            </a:endParaRPr>
          </a:p>
        </p:txBody>
      </p:sp>
      <p:sp>
        <p:nvSpPr>
          <p:cNvPr id="2" name="文本框 1"/>
          <p:cNvSpPr txBox="1"/>
          <p:nvPr/>
        </p:nvSpPr>
        <p:spPr>
          <a:xfrm>
            <a:off x="358138" y="742393"/>
            <a:ext cx="675005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以下情况需要对流程模板进行管理</a:t>
            </a:r>
            <a:endParaRPr lang="zh-CN" altLang="en-US"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358138" y="1181026"/>
            <a:ext cx="6750050" cy="338554"/>
          </a:xfrm>
          <a:prstGeom prst="rect">
            <a:avLst/>
          </a:prstGeom>
          <a:noFill/>
        </p:spPr>
        <p:txBody>
          <a:bodyPr wrap="square" rtlCol="0">
            <a:spAutoFit/>
          </a:bodyPr>
          <a:lstStyle/>
          <a:p>
            <a:pPr marL="361950" indent="-361950">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新增业务审核</a:t>
            </a:r>
            <a:r>
              <a:rPr lang="zh-CN" altLang="en-US" sz="1600" dirty="0">
                <a:latin typeface="微软雅黑" panose="020B0503020204020204" pitchFamily="34" charset="-122"/>
                <a:ea typeface="微软雅黑" panose="020B0503020204020204" pitchFamily="34" charset="-122"/>
              </a:rPr>
              <a:t>流程</a:t>
            </a:r>
          </a:p>
        </p:txBody>
      </p:sp>
      <p:sp>
        <p:nvSpPr>
          <p:cNvPr id="33" name="五边形 32">
            <a:hlinkClick r:id="rId3" action="ppaction://hlinksldjump"/>
          </p:cNvPr>
          <p:cNvSpPr/>
          <p:nvPr/>
        </p:nvSpPr>
        <p:spPr>
          <a:xfrm>
            <a:off x="817764" y="2492499"/>
            <a:ext cx="1689778"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流程模板修订</a:t>
            </a:r>
            <a:endParaRPr lang="zh-CN" altLang="en-US" sz="1600" dirty="0">
              <a:solidFill>
                <a:schemeClr val="bg1"/>
              </a:solidFill>
            </a:endParaRPr>
          </a:p>
        </p:txBody>
      </p:sp>
      <p:sp>
        <p:nvSpPr>
          <p:cNvPr id="34" name="文本框 33"/>
          <p:cNvSpPr txBox="1"/>
          <p:nvPr/>
        </p:nvSpPr>
        <p:spPr>
          <a:xfrm>
            <a:off x="358138" y="2063436"/>
            <a:ext cx="6750050" cy="338554"/>
          </a:xfrm>
          <a:prstGeom prst="rect">
            <a:avLst/>
          </a:prstGeom>
          <a:noFill/>
        </p:spPr>
        <p:txBody>
          <a:bodyPr wrap="square" rtlCol="0">
            <a:spAutoFit/>
          </a:bodyPr>
          <a:lstStyle/>
          <a:p>
            <a:pPr marL="361950" indent="-361950">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业务审核流程发生变化，需要更新已有流程模板</a:t>
            </a:r>
            <a:endParaRPr lang="zh-CN" altLang="en-US" sz="1600" dirty="0">
              <a:latin typeface="微软雅黑" panose="020B0503020204020204" pitchFamily="34" charset="-122"/>
              <a:ea typeface="微软雅黑" panose="020B0503020204020204" pitchFamily="34" charset="-122"/>
            </a:endParaRPr>
          </a:p>
        </p:txBody>
      </p:sp>
      <p:sp>
        <p:nvSpPr>
          <p:cNvPr id="8" name="五边形 7">
            <a:hlinkClick r:id="rId3" action="ppaction://hlinksldjump"/>
          </p:cNvPr>
          <p:cNvSpPr/>
          <p:nvPr/>
        </p:nvSpPr>
        <p:spPr>
          <a:xfrm>
            <a:off x="817764" y="3419599"/>
            <a:ext cx="1689778"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流程模板标识</a:t>
            </a:r>
            <a:endParaRPr lang="zh-CN" altLang="en-US" sz="1600" dirty="0">
              <a:solidFill>
                <a:schemeClr val="bg1"/>
              </a:solidFill>
            </a:endParaRPr>
          </a:p>
        </p:txBody>
      </p:sp>
      <p:sp>
        <p:nvSpPr>
          <p:cNvPr id="9" name="文本框 8"/>
          <p:cNvSpPr txBox="1"/>
          <p:nvPr/>
        </p:nvSpPr>
        <p:spPr>
          <a:xfrm>
            <a:off x="358138" y="2990536"/>
            <a:ext cx="6750050" cy="338554"/>
          </a:xfrm>
          <a:prstGeom prst="rect">
            <a:avLst/>
          </a:prstGeom>
          <a:noFill/>
        </p:spPr>
        <p:txBody>
          <a:bodyPr wrap="square" rtlCol="0">
            <a:spAutoFit/>
          </a:bodyPr>
          <a:lstStyle/>
          <a:p>
            <a:pPr marL="361950" indent="-361950">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针对业务流程类型，显示对应的流程</a:t>
            </a:r>
            <a:r>
              <a:rPr lang="zh-CN" altLang="en-US" sz="1600" dirty="0" smtClean="0">
                <a:latin typeface="微软雅黑" panose="020B0503020204020204" pitchFamily="34" charset="-122"/>
                <a:ea typeface="微软雅黑" panose="020B0503020204020204" pitchFamily="34" charset="-122"/>
              </a:rPr>
              <a:t>模板</a:t>
            </a:r>
            <a:endParaRPr lang="zh-CN" altLang="en-US" sz="1600" dirty="0">
              <a:latin typeface="微软雅黑" panose="020B0503020204020204" pitchFamily="34" charset="-122"/>
              <a:ea typeface="微软雅黑" panose="020B0503020204020204" pitchFamily="34" charset="-122"/>
            </a:endParaRPr>
          </a:p>
        </p:txBody>
      </p:sp>
      <p:sp>
        <p:nvSpPr>
          <p:cNvPr id="10" name="五边形 9">
            <a:hlinkClick r:id="rId4" action="ppaction://hlinksldjump"/>
          </p:cNvPr>
          <p:cNvSpPr/>
          <p:nvPr/>
        </p:nvSpPr>
        <p:spPr>
          <a:xfrm>
            <a:off x="2507542" y="3419599"/>
            <a:ext cx="2064458"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流程模板</a:t>
            </a:r>
            <a:r>
              <a:rPr lang="zh-CN" altLang="en-US" sz="1600" dirty="0" smtClean="0">
                <a:solidFill>
                  <a:schemeClr val="bg1"/>
                </a:solidFill>
                <a:latin typeface="微软雅黑 Light" panose="020B0502040204020203" pitchFamily="34" charset="-122"/>
                <a:ea typeface="微软雅黑 Light" panose="020B0502040204020203" pitchFamily="34" charset="-122"/>
              </a:rPr>
              <a:t>标识设定</a:t>
            </a:r>
            <a:endParaRPr lang="zh-CN" altLang="en-US" sz="1600" dirty="0">
              <a:solidFill>
                <a:schemeClr val="bg1"/>
              </a:solidFill>
            </a:endParaRPr>
          </a:p>
        </p:txBody>
      </p:sp>
    </p:spTree>
    <p:extLst>
      <p:ext uri="{BB962C8B-B14F-4D97-AF65-F5344CB8AC3E}">
        <p14:creationId xmlns:p14="http://schemas.microsoft.com/office/powerpoint/2010/main" val="26628686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0"/>
          </p:nvPr>
        </p:nvSpPr>
        <p:spPr>
          <a:xfrm>
            <a:off x="1770098" y="246108"/>
            <a:ext cx="360000" cy="360000"/>
          </a:xfrm>
        </p:spPr>
        <p:txBody>
          <a:bodyPr>
            <a:normAutofit/>
          </a:bodyPr>
          <a:lstStyle/>
          <a:p>
            <a:r>
              <a:rPr lang="en-US" sz="1800" dirty="0" smtClean="0"/>
              <a:t>1</a:t>
            </a:r>
            <a:endParaRPr lang="en-US" sz="1800" dirty="0"/>
          </a:p>
        </p:txBody>
      </p:sp>
      <p:sp>
        <p:nvSpPr>
          <p:cNvPr id="24" name="Text Placeholder 23"/>
          <p:cNvSpPr>
            <a:spLocks noGrp="1"/>
          </p:cNvSpPr>
          <p:nvPr>
            <p:ph type="body" sz="quarter" idx="12"/>
          </p:nvPr>
        </p:nvSpPr>
        <p:spPr>
          <a:xfrm>
            <a:off x="1770626" y="1731697"/>
            <a:ext cx="360000" cy="360000"/>
          </a:xfrm>
        </p:spPr>
        <p:txBody>
          <a:bodyPr>
            <a:normAutofit/>
          </a:bodyPr>
          <a:lstStyle/>
          <a:p>
            <a:r>
              <a:rPr lang="en-US" sz="1800" dirty="0" smtClean="0"/>
              <a:t>2</a:t>
            </a:r>
            <a:endParaRPr lang="en-US" sz="1800" dirty="0"/>
          </a:p>
        </p:txBody>
      </p:sp>
      <p:sp>
        <p:nvSpPr>
          <p:cNvPr id="26" name="Text Placeholder 25"/>
          <p:cNvSpPr>
            <a:spLocks noGrp="1"/>
          </p:cNvSpPr>
          <p:nvPr>
            <p:ph type="body" sz="quarter" idx="14"/>
          </p:nvPr>
        </p:nvSpPr>
        <p:spPr>
          <a:xfrm>
            <a:off x="1767826" y="2647732"/>
            <a:ext cx="360000" cy="360000"/>
          </a:xfrm>
        </p:spPr>
        <p:txBody>
          <a:bodyPr>
            <a:normAutofit/>
          </a:bodyPr>
          <a:lstStyle/>
          <a:p>
            <a:r>
              <a:rPr lang="en-US" sz="1800" dirty="0" smtClean="0"/>
              <a:t>3</a:t>
            </a:r>
            <a:endParaRPr lang="en-US" sz="1800" dirty="0"/>
          </a:p>
        </p:txBody>
      </p:sp>
      <p:sp>
        <p:nvSpPr>
          <p:cNvPr id="21" name="Title 20"/>
          <p:cNvSpPr>
            <a:spLocks noGrp="1"/>
          </p:cNvSpPr>
          <p:nvPr>
            <p:ph type="title"/>
          </p:nvPr>
        </p:nvSpPr>
        <p:spPr>
          <a:xfrm>
            <a:off x="138053" y="218958"/>
            <a:ext cx="1481808" cy="374073"/>
          </a:xfrm>
        </p:spPr>
        <p:txBody>
          <a:bodyPr/>
          <a:lstStyle/>
          <a:p>
            <a:r>
              <a:rPr lang="en-US" dirty="0" smtClean="0"/>
              <a:t>CONTENTS</a:t>
            </a:r>
            <a:endParaRPr lang="en-US" dirty="0"/>
          </a:p>
        </p:txBody>
      </p:sp>
      <p:sp>
        <p:nvSpPr>
          <p:cNvPr id="10" name="Text Placeholder 22"/>
          <p:cNvSpPr>
            <a:spLocks noGrp="1"/>
          </p:cNvSpPr>
          <p:nvPr>
            <p:ph type="body" sz="quarter" idx="11"/>
          </p:nvPr>
        </p:nvSpPr>
        <p:spPr>
          <a:xfrm>
            <a:off x="2375211" y="246108"/>
            <a:ext cx="1811302" cy="360000"/>
          </a:xfrm>
          <a:solidFill>
            <a:srgbClr val="005386"/>
          </a:solidFill>
        </p:spPr>
        <p:txBody>
          <a:bodyPr vert="horz" lIns="288000" tIns="36000" rIns="72000" bIns="36000" rtlCol="0" anchor="ctr">
            <a:normAutofit/>
          </a:bodyPr>
          <a:lstStyle/>
          <a:p>
            <a:r>
              <a:rPr lang="zh-CN" altLang="en-US" sz="1800" b="1" dirty="0" smtClean="0"/>
              <a:t>后台维护</a:t>
            </a:r>
            <a:endParaRPr lang="zh-CN" altLang="en-US" sz="1800" b="1" dirty="0"/>
          </a:p>
        </p:txBody>
      </p:sp>
      <p:sp>
        <p:nvSpPr>
          <p:cNvPr id="11" name="Text Placeholder 30"/>
          <p:cNvSpPr>
            <a:spLocks noGrp="1"/>
          </p:cNvSpPr>
          <p:nvPr>
            <p:ph type="body" sz="quarter" idx="19"/>
          </p:nvPr>
        </p:nvSpPr>
        <p:spPr>
          <a:xfrm>
            <a:off x="2375211" y="1745194"/>
            <a:ext cx="5040000" cy="360000"/>
          </a:xfrm>
          <a:noFill/>
        </p:spPr>
        <p:txBody>
          <a:bodyPr vert="horz" lIns="288000" tIns="36000" rIns="72000" bIns="36000" rtlCol="0" anchor="ctr">
            <a:normAutofit/>
          </a:bodyPr>
          <a:lstStyle/>
          <a:p>
            <a:r>
              <a:rPr lang="zh-CN" altLang="en-US" sz="1800" dirty="0" smtClean="0"/>
              <a:t>车型项目构建</a:t>
            </a:r>
            <a:endParaRPr lang="en-US" altLang="zh-CN" sz="1800" dirty="0" smtClean="0"/>
          </a:p>
        </p:txBody>
      </p:sp>
      <p:sp>
        <p:nvSpPr>
          <p:cNvPr id="13" name="Text Placeholder 30"/>
          <p:cNvSpPr>
            <a:spLocks noGrp="1"/>
          </p:cNvSpPr>
          <p:nvPr>
            <p:ph type="body" sz="quarter" idx="19"/>
          </p:nvPr>
        </p:nvSpPr>
        <p:spPr>
          <a:xfrm>
            <a:off x="2375211" y="2666208"/>
            <a:ext cx="5040000" cy="360000"/>
          </a:xfrm>
          <a:noFill/>
        </p:spPr>
        <p:txBody>
          <a:bodyPr vert="horz" lIns="288000" tIns="36000" rIns="72000" bIns="36000" rtlCol="0" anchor="ctr">
            <a:normAutofit/>
          </a:bodyPr>
          <a:lstStyle/>
          <a:p>
            <a:r>
              <a:rPr lang="zh-CN" altLang="en-US" sz="1800" dirty="0" smtClean="0"/>
              <a:t>车型项目工作</a:t>
            </a:r>
            <a:endParaRPr lang="en-US" altLang="zh-CN" sz="1800" dirty="0"/>
          </a:p>
        </p:txBody>
      </p:sp>
      <p:sp>
        <p:nvSpPr>
          <p:cNvPr id="15" name="Text Placeholder 30"/>
          <p:cNvSpPr>
            <a:spLocks noGrp="1"/>
          </p:cNvSpPr>
          <p:nvPr>
            <p:ph type="body" sz="quarter" idx="19"/>
          </p:nvPr>
        </p:nvSpPr>
        <p:spPr>
          <a:xfrm>
            <a:off x="2375211" y="2094143"/>
            <a:ext cx="5040000" cy="579713"/>
          </a:xfrm>
          <a:noFill/>
        </p:spPr>
        <p:txBody>
          <a:bodyPr vert="horz" lIns="288000" tIns="36000" rIns="72000" bIns="36000" rtlCol="0" anchor="ctr">
            <a:normAutofit fontScale="92500" lnSpcReduction="10000"/>
          </a:bodyPr>
          <a:lstStyle/>
          <a:p>
            <a:pPr>
              <a:lnSpc>
                <a:spcPct val="110000"/>
              </a:lnSpc>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2.1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项目数据维护，包括</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WBS</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排程、人员及分派、试装车号等</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10000"/>
              </a:lnSpc>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2.2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项目任务</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下发分解、项目任务</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计划确认</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10000"/>
              </a:lnSpc>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2.3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项目计划审批、发布</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6" name="Text Placeholder 30"/>
          <p:cNvSpPr>
            <a:spLocks noGrp="1"/>
          </p:cNvSpPr>
          <p:nvPr>
            <p:ph type="body" sz="quarter" idx="19"/>
          </p:nvPr>
        </p:nvSpPr>
        <p:spPr>
          <a:xfrm>
            <a:off x="2375211" y="3022805"/>
            <a:ext cx="5040000" cy="1678054"/>
          </a:xfrm>
          <a:noFill/>
        </p:spPr>
        <p:txBody>
          <a:bodyPr vert="horz" lIns="288000" tIns="36000" rIns="72000" bIns="36000" rtlCol="0" anchor="ctr">
            <a:normAutofit/>
          </a:bodyPr>
          <a:lstStyle/>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3.1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项目管理</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项目任务</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复核任务</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3.2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项目管理</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流程任务</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3.3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会议</a:t>
            </a:r>
            <a:r>
              <a:rPr lang="zh-CN" altLang="en-US" sz="1200" dirty="0" smtClean="0">
                <a:solidFill>
                  <a:schemeClr val="bg1">
                    <a:lumMod val="50000"/>
                  </a:schemeClr>
                </a:solidFill>
                <a:latin typeface="微软雅黑 Light" panose="020B0502040204020203" pitchFamily="34" charset="-122"/>
                <a:ea typeface="微软雅黑 Light" panose="020B0502040204020203" pitchFamily="34" charset="-122"/>
              </a:rPr>
              <a:t>和会议纪要：</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3.3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项目管理</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问题：我提出的问题，我对策的问题，待评定的问题</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3.4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变更：人员变更维护，计划变更单、项目基线</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3.5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文件夹维护、文档交付物上传下载</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3.6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问题，风险</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3.7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投资数据</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含费用申请</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查看</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7" name="Text Placeholder 30"/>
          <p:cNvSpPr>
            <a:spLocks noGrp="1"/>
          </p:cNvSpPr>
          <p:nvPr>
            <p:ph type="body" sz="quarter" idx="19"/>
          </p:nvPr>
        </p:nvSpPr>
        <p:spPr>
          <a:xfrm>
            <a:off x="2375211" y="593031"/>
            <a:ext cx="2115830" cy="1165240"/>
          </a:xfrm>
          <a:noFill/>
        </p:spPr>
        <p:txBody>
          <a:bodyPr vert="horz" lIns="288000" tIns="36000" rIns="72000" bIns="36000" rtlCol="0" anchor="ctr">
            <a:normAutofit/>
          </a:bodyPr>
          <a:lstStyle/>
          <a:p>
            <a:r>
              <a:rPr lang="en-US" altLang="zh-CN" sz="1200" dirty="0">
                <a:latin typeface="微软雅黑 Light" panose="020B0502040204020203" pitchFamily="34" charset="-122"/>
                <a:ea typeface="微软雅黑 Light" panose="020B0502040204020203" pitchFamily="34" charset="-122"/>
              </a:rPr>
              <a:t>1.1 </a:t>
            </a:r>
            <a:r>
              <a:rPr lang="zh-CN" altLang="en-US" sz="1200" dirty="0">
                <a:latin typeface="微软雅黑 Light" panose="020B0502040204020203" pitchFamily="34" charset="-122"/>
                <a:ea typeface="微软雅黑 Light" panose="020B0502040204020203" pitchFamily="34" charset="-122"/>
              </a:rPr>
              <a:t>部门和人员维护</a:t>
            </a:r>
            <a:endParaRPr lang="en-US" altLang="zh-CN" sz="1200" dirty="0">
              <a:latin typeface="微软雅黑 Light" panose="020B0502040204020203" pitchFamily="34" charset="-122"/>
              <a:ea typeface="微软雅黑 Light" panose="020B0502040204020203" pitchFamily="34" charset="-122"/>
            </a:endParaRPr>
          </a:p>
          <a:p>
            <a:r>
              <a:rPr lang="en-US" altLang="zh-CN" sz="1200" dirty="0">
                <a:latin typeface="微软雅黑 Light" panose="020B0502040204020203" pitchFamily="34" charset="-122"/>
                <a:ea typeface="微软雅黑 Light" panose="020B0502040204020203" pitchFamily="34" charset="-122"/>
              </a:rPr>
              <a:t>1.2 </a:t>
            </a:r>
            <a:r>
              <a:rPr lang="zh-CN" altLang="en-US" sz="1200" dirty="0">
                <a:latin typeface="微软雅黑 Light" panose="020B0502040204020203" pitchFamily="34" charset="-122"/>
                <a:ea typeface="微软雅黑 Light" panose="020B0502040204020203" pitchFamily="34" charset="-122"/>
              </a:rPr>
              <a:t>项目模板维护</a:t>
            </a:r>
          </a:p>
          <a:p>
            <a:r>
              <a:rPr lang="en-US" altLang="zh-CN" sz="1200" dirty="0">
                <a:latin typeface="微软雅黑 Light" panose="020B0502040204020203" pitchFamily="34" charset="-122"/>
                <a:ea typeface="微软雅黑 Light" panose="020B0502040204020203" pitchFamily="34" charset="-122"/>
              </a:rPr>
              <a:t>1.3 </a:t>
            </a:r>
            <a:r>
              <a:rPr lang="zh-CN" altLang="en-US" sz="1200" dirty="0">
                <a:latin typeface="微软雅黑 Light" panose="020B0502040204020203" pitchFamily="34" charset="-122"/>
                <a:ea typeface="微软雅黑 Light" panose="020B0502040204020203" pitchFamily="34" charset="-122"/>
              </a:rPr>
              <a:t>流程模板维护</a:t>
            </a:r>
            <a:endParaRPr lang="en-US" altLang="zh-CN" sz="1200" dirty="0">
              <a:latin typeface="微软雅黑 Light" panose="020B0502040204020203" pitchFamily="34" charset="-122"/>
              <a:ea typeface="微软雅黑 Light" panose="020B0502040204020203" pitchFamily="34" charset="-122"/>
            </a:endParaRPr>
          </a:p>
          <a:p>
            <a:r>
              <a:rPr lang="en-US" altLang="zh-CN" sz="1200" dirty="0">
                <a:latin typeface="微软雅黑 Light" panose="020B0502040204020203" pitchFamily="34" charset="-122"/>
                <a:ea typeface="微软雅黑 Light" panose="020B0502040204020203" pitchFamily="34" charset="-122"/>
              </a:rPr>
              <a:t>1.4 </a:t>
            </a:r>
            <a:r>
              <a:rPr lang="zh-CN" altLang="en-US" sz="1200" dirty="0">
                <a:latin typeface="微软雅黑 Light" panose="020B0502040204020203" pitchFamily="34" charset="-122"/>
                <a:ea typeface="微软雅黑 Light" panose="020B0502040204020203" pitchFamily="34" charset="-122"/>
              </a:rPr>
              <a:t>自定义键值维护</a:t>
            </a:r>
            <a:endParaRPr lang="en-US" altLang="zh-CN" sz="1200" dirty="0">
              <a:latin typeface="微软雅黑 Light" panose="020B0502040204020203" pitchFamily="34" charset="-122"/>
              <a:ea typeface="微软雅黑 Light" panose="020B0502040204020203" pitchFamily="34" charset="-122"/>
            </a:endParaRPr>
          </a:p>
          <a:p>
            <a:r>
              <a:rPr lang="en-US" altLang="zh-CN" sz="1200" dirty="0">
                <a:latin typeface="微软雅黑 Light" panose="020B0502040204020203" pitchFamily="34" charset="-122"/>
                <a:ea typeface="微软雅黑 Light" panose="020B0502040204020203" pitchFamily="34" charset="-122"/>
              </a:rPr>
              <a:t>1.5 </a:t>
            </a:r>
            <a:r>
              <a:rPr lang="zh-CN" altLang="en-US" sz="1200" dirty="0">
                <a:latin typeface="微软雅黑 Light" panose="020B0502040204020203" pitchFamily="34" charset="-122"/>
                <a:ea typeface="微软雅黑 Light" panose="020B0502040204020203" pitchFamily="34" charset="-122"/>
              </a:rPr>
              <a:t>公司日历建立</a:t>
            </a:r>
          </a:p>
        </p:txBody>
      </p:sp>
    </p:spTree>
    <p:extLst>
      <p:ext uri="{BB962C8B-B14F-4D97-AF65-F5344CB8AC3E}">
        <p14:creationId xmlns:p14="http://schemas.microsoft.com/office/powerpoint/2010/main" val="929851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3235793" y="682134"/>
            <a:ext cx="5462588" cy="3581936"/>
          </a:xfrm>
          <a:prstGeom prst="rect">
            <a:avLst/>
          </a:prstGeom>
          <a:ln>
            <a:solidFill>
              <a:srgbClr val="006699"/>
            </a:solidFill>
          </a:ln>
        </p:spPr>
      </p:pic>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1.3 </a:t>
            </a:r>
            <a:r>
              <a:rPr lang="zh-CN" altLang="en-US" dirty="0" smtClean="0"/>
              <a:t>流程</a:t>
            </a:r>
            <a:r>
              <a:rPr lang="zh-CN" altLang="en-US" dirty="0"/>
              <a:t>模板管理</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3" name="文本框 22"/>
          <p:cNvSpPr txBox="1"/>
          <p:nvPr/>
        </p:nvSpPr>
        <p:spPr>
          <a:xfrm>
            <a:off x="470431" y="706438"/>
            <a:ext cx="2632333" cy="3547161"/>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创建流程模板：</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在项目管理菜单中，点击“流程模板”，进入流程管理界面；</a:t>
            </a:r>
            <a:endParaRPr lang="en-US" altLang="zh-CN" sz="1400" dirty="0">
              <a:solidFill>
                <a:schemeClr val="tx1">
                  <a:lumMod val="75000"/>
                </a:schemeClr>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点击“创建流程模板”；</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填写流程基本信息；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点击“下一步”；</a:t>
            </a:r>
            <a:endParaRPr lang="en-US" altLang="zh-CN" sz="1400" dirty="0">
              <a:solidFill>
                <a:srgbClr val="0070C0"/>
              </a:solidFill>
              <a:latin typeface="微软雅黑 Light" panose="020B0502040204020203" pitchFamily="34" charset="-122"/>
              <a:ea typeface="微软雅黑 Light" panose="020B0502040204020203" pitchFamily="34" charset="-122"/>
            </a:endParaRPr>
          </a:p>
        </p:txBody>
      </p:sp>
      <p:pic>
        <p:nvPicPr>
          <p:cNvPr id="24" name="图片 23"/>
          <p:cNvPicPr>
            <a:picLocks noChangeAspect="1"/>
          </p:cNvPicPr>
          <p:nvPr/>
        </p:nvPicPr>
        <p:blipFill rotWithShape="1">
          <a:blip r:embed="rId3"/>
          <a:srcRect l="26174" t="21615" r="24810" b="26949"/>
          <a:stretch/>
        </p:blipFill>
        <p:spPr>
          <a:xfrm>
            <a:off x="3882286" y="2400972"/>
            <a:ext cx="254000" cy="253999"/>
          </a:xfrm>
          <a:prstGeom prst="rect">
            <a:avLst/>
          </a:prstGeom>
        </p:spPr>
      </p:pic>
      <p:sp>
        <p:nvSpPr>
          <p:cNvPr id="25" name="矩形 24"/>
          <p:cNvSpPr/>
          <p:nvPr/>
        </p:nvSpPr>
        <p:spPr>
          <a:xfrm>
            <a:off x="3261193" y="2441452"/>
            <a:ext cx="639572" cy="18574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6" name="矩形 25"/>
          <p:cNvSpPr/>
          <p:nvPr/>
        </p:nvSpPr>
        <p:spPr>
          <a:xfrm>
            <a:off x="4363189" y="1335694"/>
            <a:ext cx="246911" cy="21370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7" name="图片 26"/>
          <p:cNvPicPr>
            <a:picLocks noChangeAspect="1"/>
          </p:cNvPicPr>
          <p:nvPr/>
        </p:nvPicPr>
        <p:blipFill rotWithShape="1">
          <a:blip r:embed="rId4"/>
          <a:srcRect l="25280" t="20196" r="25551" b="25978"/>
          <a:stretch/>
        </p:blipFill>
        <p:spPr>
          <a:xfrm>
            <a:off x="4089345" y="1310294"/>
            <a:ext cx="254794" cy="269081"/>
          </a:xfrm>
          <a:prstGeom prst="rect">
            <a:avLst/>
          </a:prstGeom>
        </p:spPr>
      </p:pic>
      <p:sp>
        <p:nvSpPr>
          <p:cNvPr id="28" name="矩形 27"/>
          <p:cNvSpPr/>
          <p:nvPr/>
        </p:nvSpPr>
        <p:spPr>
          <a:xfrm>
            <a:off x="6132671" y="1918012"/>
            <a:ext cx="2477929" cy="206978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9" name="图片 28"/>
          <p:cNvPicPr>
            <a:picLocks noChangeAspect="1"/>
          </p:cNvPicPr>
          <p:nvPr/>
        </p:nvPicPr>
        <p:blipFill rotWithShape="1">
          <a:blip r:embed="rId5"/>
          <a:srcRect l="22297" t="16835" r="25011" b="26586"/>
          <a:stretch/>
        </p:blipFill>
        <p:spPr>
          <a:xfrm>
            <a:off x="5864442" y="1765612"/>
            <a:ext cx="273050" cy="279400"/>
          </a:xfrm>
          <a:prstGeom prst="rect">
            <a:avLst/>
          </a:prstGeom>
        </p:spPr>
      </p:pic>
      <p:sp>
        <p:nvSpPr>
          <p:cNvPr id="30" name="矩形 29"/>
          <p:cNvSpPr/>
          <p:nvPr/>
        </p:nvSpPr>
        <p:spPr>
          <a:xfrm>
            <a:off x="7940545" y="4057325"/>
            <a:ext cx="407703" cy="20127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31" name="图片 30"/>
          <p:cNvPicPr>
            <a:picLocks noChangeAspect="1"/>
          </p:cNvPicPr>
          <p:nvPr/>
        </p:nvPicPr>
        <p:blipFill rotWithShape="1">
          <a:blip r:embed="rId6"/>
          <a:srcRect l="24390" t="23227" r="25369" b="26623"/>
          <a:stretch/>
        </p:blipFill>
        <p:spPr>
          <a:xfrm>
            <a:off x="7667496" y="4034072"/>
            <a:ext cx="260349" cy="247650"/>
          </a:xfrm>
          <a:prstGeom prst="rect">
            <a:avLst/>
          </a:prstGeom>
        </p:spPr>
      </p:pic>
      <p:sp>
        <p:nvSpPr>
          <p:cNvPr id="13" name="动作按钮: 上一张 12">
            <a:hlinkClick r:id="rId7" action="ppaction://hlinksldjump" highlightClick="1"/>
          </p:cNvPr>
          <p:cNvSpPr/>
          <p:nvPr/>
        </p:nvSpPr>
        <p:spPr>
          <a:xfrm flipH="1">
            <a:off x="470431" y="4570522"/>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 </a:t>
            </a:r>
            <a:endParaRPr lang="zh-CN" altLang="en-US" dirty="0">
              <a:solidFill>
                <a:srgbClr val="FF0000"/>
              </a:solidFill>
            </a:endParaRPr>
          </a:p>
        </p:txBody>
      </p:sp>
    </p:spTree>
    <p:extLst>
      <p:ext uri="{BB962C8B-B14F-4D97-AF65-F5344CB8AC3E}">
        <p14:creationId xmlns:p14="http://schemas.microsoft.com/office/powerpoint/2010/main" val="392538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589724" y="1768456"/>
            <a:ext cx="4181171" cy="2885334"/>
          </a:xfrm>
          <a:prstGeom prst="rect">
            <a:avLst/>
          </a:prstGeom>
          <a:ln>
            <a:solidFill>
              <a:srgbClr val="006699"/>
            </a:solidFill>
          </a:ln>
        </p:spPr>
      </p:pic>
      <p:pic>
        <p:nvPicPr>
          <p:cNvPr id="4" name="图片 3"/>
          <p:cNvPicPr>
            <a:picLocks noChangeAspect="1"/>
          </p:cNvPicPr>
          <p:nvPr/>
        </p:nvPicPr>
        <p:blipFill>
          <a:blip r:embed="rId3"/>
          <a:stretch>
            <a:fillRect/>
          </a:stretch>
        </p:blipFill>
        <p:spPr>
          <a:xfrm>
            <a:off x="3589724" y="182238"/>
            <a:ext cx="2124035" cy="1446617"/>
          </a:xfrm>
          <a:prstGeom prst="rect">
            <a:avLst/>
          </a:prstGeom>
          <a:ln>
            <a:solidFill>
              <a:srgbClr val="006699"/>
            </a:solidFill>
          </a:ln>
        </p:spPr>
      </p:pic>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1.3 </a:t>
            </a:r>
            <a:r>
              <a:rPr lang="zh-CN" altLang="en-US" dirty="0" smtClean="0"/>
              <a:t>流程</a:t>
            </a:r>
            <a:r>
              <a:rPr lang="zh-CN" altLang="en-US" dirty="0"/>
              <a:t>模板管理</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3" name="文本框 22"/>
          <p:cNvSpPr txBox="1"/>
          <p:nvPr/>
        </p:nvSpPr>
        <p:spPr>
          <a:xfrm>
            <a:off x="470431" y="706438"/>
            <a:ext cx="2632333" cy="3547161"/>
          </a:xfrm>
          <a:prstGeom prst="rect">
            <a:avLst/>
          </a:prstGeom>
          <a:ln>
            <a:solidFill>
              <a:srgbClr val="006699"/>
            </a:solidFill>
          </a:ln>
        </p:spPr>
        <p:txBody>
          <a:bodyPr wrap="square" rtlCol="0">
            <a:noAutofit/>
          </a:bodyPr>
          <a:lstStyle/>
          <a:p>
            <a:pPr>
              <a:lnSpc>
                <a:spcPct val="150000"/>
              </a:lnSpc>
            </a:pPr>
            <a:r>
              <a:rPr lang="zh-CN" altLang="en-US" sz="1200" dirty="0" smtClean="0">
                <a:solidFill>
                  <a:srgbClr val="0070C0"/>
                </a:solidFill>
                <a:latin typeface="微软雅黑 Light" panose="020B0502040204020203" pitchFamily="34" charset="-122"/>
                <a:ea typeface="微软雅黑 Light" panose="020B0502040204020203" pitchFamily="34" charset="-122"/>
              </a:rPr>
              <a:t>创建流程模板：</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5"/>
            </a:pPr>
            <a:r>
              <a:rPr lang="zh-CN" altLang="en-US" sz="1200" dirty="0" smtClean="0">
                <a:solidFill>
                  <a:srgbClr val="0070C0"/>
                </a:solidFill>
                <a:latin typeface="微软雅黑 Light" panose="020B0502040204020203" pitchFamily="34" charset="-122"/>
                <a:ea typeface="微软雅黑 Light" panose="020B0502040204020203" pitchFamily="34" charset="-122"/>
              </a:rPr>
              <a:t>在选择流程模板成员界面中，点击操作菜单中的“添加人员”</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“添加角色”等，为流程模板添加</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删除人员、角色</a:t>
            </a:r>
            <a:r>
              <a:rPr lang="zh-CN" altLang="en-US" sz="1200" dirty="0">
                <a:solidFill>
                  <a:srgbClr val="0070C0"/>
                </a:solidFill>
                <a:latin typeface="微软雅黑 Light" panose="020B0502040204020203" pitchFamily="34" charset="-122"/>
                <a:ea typeface="微软雅黑 Light" panose="020B0502040204020203" pitchFamily="34" charset="-122"/>
              </a:rPr>
              <a:t>等，（也可在使用模板时定义人员）；</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5"/>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点击“下一步”；</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5"/>
            </a:pPr>
            <a:r>
              <a:rPr lang="zh-CN" altLang="en-US" sz="1200" dirty="0" smtClean="0">
                <a:solidFill>
                  <a:srgbClr val="0070C0"/>
                </a:solidFill>
                <a:latin typeface="微软雅黑 Light" panose="020B0502040204020203" pitchFamily="34" charset="-122"/>
                <a:ea typeface="微软雅黑 Light" panose="020B0502040204020203" pitchFamily="34" charset="-122"/>
              </a:rPr>
              <a:t>根据流程要求，在操作菜单中点击“添加任务”为流程添加任务；</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5"/>
            </a:pPr>
            <a:r>
              <a:rPr lang="zh-CN" altLang="en-US" sz="1200" dirty="0" smtClean="0">
                <a:solidFill>
                  <a:srgbClr val="0070C0"/>
                </a:solidFill>
                <a:latin typeface="微软雅黑 Light" panose="020B0502040204020203" pitchFamily="34" charset="-122"/>
                <a:ea typeface="微软雅黑 Light" panose="020B0502040204020203" pitchFamily="34" charset="-122"/>
              </a:rPr>
              <a:t>指令的排序为流程步骤的顺序，相同指令表示流程为并联；</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5"/>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点击“下一步”</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3633033" y="476635"/>
            <a:ext cx="880981" cy="73068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8" name="矩形 27"/>
          <p:cNvSpPr/>
          <p:nvPr/>
        </p:nvSpPr>
        <p:spPr>
          <a:xfrm>
            <a:off x="3614761" y="2147649"/>
            <a:ext cx="944492" cy="15509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0" name="矩形 29"/>
          <p:cNvSpPr/>
          <p:nvPr/>
        </p:nvSpPr>
        <p:spPr>
          <a:xfrm>
            <a:off x="3812524" y="2795360"/>
            <a:ext cx="253923" cy="26884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1" name="图片 20"/>
          <p:cNvPicPr>
            <a:picLocks noChangeAspect="1"/>
          </p:cNvPicPr>
          <p:nvPr/>
        </p:nvPicPr>
        <p:blipFill rotWithShape="1">
          <a:blip r:embed="rId4"/>
          <a:srcRect l="24718" t="19396" r="23815" b="25311"/>
          <a:stretch/>
        </p:blipFill>
        <p:spPr>
          <a:xfrm>
            <a:off x="3348061" y="2048741"/>
            <a:ext cx="266700" cy="273050"/>
          </a:xfrm>
          <a:prstGeom prst="rect">
            <a:avLst/>
          </a:prstGeom>
        </p:spPr>
      </p:pic>
      <p:pic>
        <p:nvPicPr>
          <p:cNvPr id="22" name="图片 21"/>
          <p:cNvPicPr>
            <a:picLocks noChangeAspect="1"/>
          </p:cNvPicPr>
          <p:nvPr/>
        </p:nvPicPr>
        <p:blipFill rotWithShape="1">
          <a:blip r:embed="rId5"/>
          <a:srcRect l="24509" t="19291" r="21573" b="26701"/>
          <a:stretch/>
        </p:blipFill>
        <p:spPr>
          <a:xfrm>
            <a:off x="3533124" y="2783923"/>
            <a:ext cx="279400" cy="266700"/>
          </a:xfrm>
          <a:prstGeom prst="rect">
            <a:avLst/>
          </a:prstGeom>
        </p:spPr>
      </p:pic>
      <p:pic>
        <p:nvPicPr>
          <p:cNvPr id="32" name="图片 31"/>
          <p:cNvPicPr>
            <a:picLocks noChangeAspect="1"/>
          </p:cNvPicPr>
          <p:nvPr/>
        </p:nvPicPr>
        <p:blipFill rotWithShape="1">
          <a:blip r:embed="rId6"/>
          <a:srcRect l="24135" t="23165" r="25622" b="29258"/>
          <a:stretch/>
        </p:blipFill>
        <p:spPr>
          <a:xfrm>
            <a:off x="3372683" y="423038"/>
            <a:ext cx="260350" cy="234950"/>
          </a:xfrm>
          <a:prstGeom prst="rect">
            <a:avLst/>
          </a:prstGeom>
        </p:spPr>
      </p:pic>
      <p:pic>
        <p:nvPicPr>
          <p:cNvPr id="33" name="图片 32"/>
          <p:cNvPicPr>
            <a:picLocks noChangeAspect="1"/>
          </p:cNvPicPr>
          <p:nvPr/>
        </p:nvPicPr>
        <p:blipFill rotWithShape="1">
          <a:blip r:embed="rId7"/>
          <a:srcRect l="24810" t="21530" r="22497" b="28320"/>
          <a:stretch/>
        </p:blipFill>
        <p:spPr>
          <a:xfrm>
            <a:off x="4787064" y="1401491"/>
            <a:ext cx="273050" cy="247651"/>
          </a:xfrm>
          <a:prstGeom prst="rect">
            <a:avLst/>
          </a:prstGeom>
        </p:spPr>
      </p:pic>
      <p:sp>
        <p:nvSpPr>
          <p:cNvPr id="34" name="矩形 33"/>
          <p:cNvSpPr/>
          <p:nvPr/>
        </p:nvSpPr>
        <p:spPr>
          <a:xfrm>
            <a:off x="5060114" y="1445995"/>
            <a:ext cx="322370" cy="158644"/>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5" name="矩形 34"/>
          <p:cNvSpPr/>
          <p:nvPr/>
        </p:nvSpPr>
        <p:spPr>
          <a:xfrm>
            <a:off x="3812524" y="3646028"/>
            <a:ext cx="253923" cy="24974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6" name="文本框 35"/>
          <p:cNvSpPr txBox="1"/>
          <p:nvPr/>
        </p:nvSpPr>
        <p:spPr>
          <a:xfrm>
            <a:off x="6813270" y="4068933"/>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⑨</a:t>
            </a:r>
            <a:endParaRPr lang="zh-CN" altLang="en-US" sz="1400" b="1" dirty="0">
              <a:solidFill>
                <a:srgbClr val="FF0000"/>
              </a:solidFill>
            </a:endParaRPr>
          </a:p>
        </p:txBody>
      </p:sp>
      <p:sp>
        <p:nvSpPr>
          <p:cNvPr id="37" name="矩形 36"/>
          <p:cNvSpPr/>
          <p:nvPr/>
        </p:nvSpPr>
        <p:spPr>
          <a:xfrm>
            <a:off x="7120874" y="4486411"/>
            <a:ext cx="313389" cy="15467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动作按钮: 上一张 16">
            <a:hlinkClick r:id="rId8" action="ppaction://hlinksldjump" highlightClick="1"/>
          </p:cNvPr>
          <p:cNvSpPr/>
          <p:nvPr/>
        </p:nvSpPr>
        <p:spPr>
          <a:xfrm flipH="1">
            <a:off x="470431" y="4570522"/>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 </a:t>
            </a:r>
            <a:endParaRPr lang="zh-CN" altLang="en-US" dirty="0">
              <a:solidFill>
                <a:srgbClr val="FF0000"/>
              </a:solidFill>
            </a:endParaRPr>
          </a:p>
        </p:txBody>
      </p:sp>
    </p:spTree>
    <p:extLst>
      <p:ext uri="{BB962C8B-B14F-4D97-AF65-F5344CB8AC3E}">
        <p14:creationId xmlns:p14="http://schemas.microsoft.com/office/powerpoint/2010/main" val="12966008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433800" y="2187555"/>
            <a:ext cx="4634594" cy="2045992"/>
          </a:xfrm>
          <a:prstGeom prst="rect">
            <a:avLst/>
          </a:prstGeom>
          <a:ln>
            <a:solidFill>
              <a:srgbClr val="006699"/>
            </a:solidFill>
          </a:ln>
        </p:spPr>
      </p:pic>
      <p:pic>
        <p:nvPicPr>
          <p:cNvPr id="2" name="图片 1"/>
          <p:cNvPicPr>
            <a:picLocks noChangeAspect="1"/>
          </p:cNvPicPr>
          <p:nvPr/>
        </p:nvPicPr>
        <p:blipFill>
          <a:blip r:embed="rId3"/>
          <a:stretch>
            <a:fillRect/>
          </a:stretch>
        </p:blipFill>
        <p:spPr>
          <a:xfrm>
            <a:off x="3433800" y="587917"/>
            <a:ext cx="3343275" cy="1475615"/>
          </a:xfrm>
          <a:prstGeom prst="rect">
            <a:avLst/>
          </a:prstGeom>
          <a:ln>
            <a:solidFill>
              <a:srgbClr val="006699"/>
            </a:solidFill>
          </a:ln>
        </p:spPr>
      </p:pic>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1.3 </a:t>
            </a:r>
            <a:r>
              <a:rPr lang="zh-CN" altLang="en-US" dirty="0" smtClean="0"/>
              <a:t>流程</a:t>
            </a:r>
            <a:r>
              <a:rPr lang="zh-CN" altLang="en-US" dirty="0"/>
              <a:t>模板管理</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3" name="文本框 22"/>
          <p:cNvSpPr txBox="1"/>
          <p:nvPr/>
        </p:nvSpPr>
        <p:spPr>
          <a:xfrm>
            <a:off x="470431" y="706438"/>
            <a:ext cx="2632333" cy="3547161"/>
          </a:xfrm>
          <a:prstGeom prst="rect">
            <a:avLst/>
          </a:prstGeom>
          <a:ln>
            <a:solidFill>
              <a:srgbClr val="006699"/>
            </a:solidFill>
          </a:ln>
        </p:spPr>
        <p:txBody>
          <a:bodyPr wrap="square" rtlCol="0">
            <a:noAutofit/>
          </a:bodyPr>
          <a:lstStyle/>
          <a:p>
            <a:pPr>
              <a:lnSpc>
                <a:spcPct val="150000"/>
              </a:lnSpc>
            </a:pPr>
            <a:r>
              <a:rPr lang="zh-CN" altLang="en-US" sz="1100" dirty="0" smtClean="0">
                <a:solidFill>
                  <a:srgbClr val="0070C0"/>
                </a:solidFill>
                <a:latin typeface="微软雅黑 Light" panose="020B0502040204020203" pitchFamily="34" charset="-122"/>
                <a:ea typeface="微软雅黑 Light" panose="020B0502040204020203" pitchFamily="34" charset="-122"/>
              </a:rPr>
              <a:t>创建流程模板：</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10"/>
            </a:pPr>
            <a:r>
              <a:rPr lang="zh-CN" altLang="en-US" sz="1100" dirty="0" smtClean="0">
                <a:solidFill>
                  <a:srgbClr val="0070C0"/>
                </a:solidFill>
                <a:latin typeface="微软雅黑 Light" panose="020B0502040204020203" pitchFamily="34" charset="-122"/>
                <a:ea typeface="微软雅黑 Light" panose="020B0502040204020203" pitchFamily="34" charset="-122"/>
              </a:rPr>
              <a:t>在“必需的操作”列，为相同指令的流程任务设定并联任务的完成方式：“任何”表示同一节点的流程只要有一个完成，此节点通过，进入下一节点，“全部”表示需要所有此节点流程任务完成后才能完成；点击“完成”，模板创建。</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10"/>
            </a:pPr>
            <a:r>
              <a:rPr lang="zh-CN" altLang="en-US" sz="1100" dirty="0" smtClean="0">
                <a:solidFill>
                  <a:srgbClr val="0070C0"/>
                </a:solidFill>
                <a:latin typeface="微软雅黑 Light" panose="020B0502040204020203" pitchFamily="34" charset="-122"/>
                <a:ea typeface="微软雅黑 Light" panose="020B0502040204020203" pitchFamily="34" charset="-122"/>
              </a:rPr>
              <a:t>点击“活动”将流程模板设置为“活动”</a:t>
            </a:r>
            <a:r>
              <a:rPr lang="zh-CN" altLang="en-US" sz="1100" dirty="0">
                <a:solidFill>
                  <a:srgbClr val="0070C0"/>
                </a:solidFill>
                <a:latin typeface="微软雅黑 Light" panose="020B0502040204020203" pitchFamily="34" charset="-122"/>
                <a:ea typeface="微软雅黑 Light" panose="020B0502040204020203" pitchFamily="34" charset="-122"/>
              </a:rPr>
              <a:t>状态</a:t>
            </a:r>
            <a:r>
              <a:rPr lang="zh-CN" altLang="en-US" sz="1100" dirty="0" smtClean="0">
                <a:solidFill>
                  <a:srgbClr val="0070C0"/>
                </a:solidFill>
                <a:latin typeface="微软雅黑 Light" panose="020B0502040204020203" pitchFamily="34" charset="-122"/>
                <a:ea typeface="微软雅黑 Light" panose="020B0502040204020203" pitchFamily="34" charset="-122"/>
              </a:rPr>
              <a:t>；</a:t>
            </a:r>
            <a:endParaRPr lang="en-US" altLang="zh-CN" sz="1100" dirty="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10"/>
            </a:pPr>
            <a:r>
              <a:rPr lang="zh-CN" altLang="en-US" sz="1100" dirty="0" smtClean="0">
                <a:solidFill>
                  <a:srgbClr val="0070C0"/>
                </a:solidFill>
                <a:latin typeface="微软雅黑 Light" panose="020B0502040204020203" pitchFamily="34" charset="-122"/>
                <a:ea typeface="微软雅黑 Light" panose="020B0502040204020203" pitchFamily="34" charset="-122"/>
              </a:rPr>
              <a:t>进入“任务”界面，可对模板中任务进行增删改</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10"/>
            </a:pP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10"/>
            </a:pP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10"/>
            </a:pP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5513640" y="1239295"/>
            <a:ext cx="606174" cy="15849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8" name="矩形 27"/>
          <p:cNvSpPr/>
          <p:nvPr/>
        </p:nvSpPr>
        <p:spPr>
          <a:xfrm>
            <a:off x="4943475" y="2596693"/>
            <a:ext cx="288925" cy="15509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0" name="矩形 29"/>
          <p:cNvSpPr/>
          <p:nvPr/>
        </p:nvSpPr>
        <p:spPr>
          <a:xfrm>
            <a:off x="3444238" y="3163660"/>
            <a:ext cx="334806" cy="15739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4" name="矩形 33"/>
          <p:cNvSpPr/>
          <p:nvPr/>
        </p:nvSpPr>
        <p:spPr>
          <a:xfrm>
            <a:off x="6065107" y="1844027"/>
            <a:ext cx="290450" cy="19304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文本框 15"/>
          <p:cNvSpPr txBox="1"/>
          <p:nvPr/>
        </p:nvSpPr>
        <p:spPr>
          <a:xfrm>
            <a:off x="5157622" y="1108478"/>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⑩</a:t>
            </a:r>
            <a:endParaRPr lang="zh-CN" altLang="en-US" sz="1400" b="1" dirty="0">
              <a:solidFill>
                <a:srgbClr val="FF0000"/>
              </a:solidFill>
            </a:endParaRPr>
          </a:p>
        </p:txBody>
      </p:sp>
      <p:sp>
        <p:nvSpPr>
          <p:cNvPr id="17" name="文本框 16"/>
          <p:cNvSpPr txBox="1"/>
          <p:nvPr/>
        </p:nvSpPr>
        <p:spPr>
          <a:xfrm>
            <a:off x="4635627" y="2364918"/>
            <a:ext cx="381000" cy="307777"/>
          </a:xfrm>
          <a:prstGeom prst="rect">
            <a:avLst/>
          </a:prstGeom>
          <a:noFill/>
        </p:spPr>
        <p:txBody>
          <a:bodyPr wrap="square" rtlCol="0">
            <a:spAutoFit/>
          </a:bodyPr>
          <a:lstStyle/>
          <a:p>
            <a:r>
              <a:rPr lang="zh-CN" altLang="en-US" sz="1400" b="1" dirty="0" smtClean="0">
                <a:solidFill>
                  <a:srgbClr val="FF0000"/>
                </a:solidFill>
                <a:latin typeface="Calibri" panose="020F0502020204030204" pitchFamily="34" charset="0"/>
              </a:rPr>
              <a:t>⑪</a:t>
            </a:r>
            <a:endParaRPr lang="zh-CN" altLang="en-US" sz="1400" b="1" dirty="0">
              <a:solidFill>
                <a:srgbClr val="FF0000"/>
              </a:solidFill>
            </a:endParaRPr>
          </a:p>
        </p:txBody>
      </p:sp>
      <p:sp>
        <p:nvSpPr>
          <p:cNvPr id="24" name="文本框 23"/>
          <p:cNvSpPr txBox="1"/>
          <p:nvPr/>
        </p:nvSpPr>
        <p:spPr>
          <a:xfrm>
            <a:off x="3702889" y="3085234"/>
            <a:ext cx="381000" cy="307777"/>
          </a:xfrm>
          <a:prstGeom prst="rect">
            <a:avLst/>
          </a:prstGeom>
          <a:noFill/>
        </p:spPr>
        <p:txBody>
          <a:bodyPr wrap="square" rtlCol="0">
            <a:spAutoFit/>
          </a:bodyPr>
          <a:lstStyle/>
          <a:p>
            <a:r>
              <a:rPr lang="zh-CN" altLang="en-US" sz="1400" b="1" dirty="0" smtClean="0">
                <a:solidFill>
                  <a:srgbClr val="FF0000"/>
                </a:solidFill>
                <a:latin typeface="Calibri" panose="020F0502020204030204" pitchFamily="34" charset="0"/>
              </a:rPr>
              <a:t>⑫</a:t>
            </a:r>
            <a:endParaRPr lang="zh-CN" altLang="en-US" sz="1400" b="1" dirty="0">
              <a:solidFill>
                <a:srgbClr val="FF0000"/>
              </a:solidFill>
            </a:endParaRPr>
          </a:p>
        </p:txBody>
      </p:sp>
      <p:sp>
        <p:nvSpPr>
          <p:cNvPr id="13" name="动作按钮: 上一张 12">
            <a:hlinkClick r:id="rId4" action="ppaction://hlinksldjump" highlightClick="1"/>
          </p:cNvPr>
          <p:cNvSpPr/>
          <p:nvPr/>
        </p:nvSpPr>
        <p:spPr>
          <a:xfrm flipH="1">
            <a:off x="470431" y="4570522"/>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 </a:t>
            </a:r>
            <a:endParaRPr lang="zh-CN" altLang="en-US" dirty="0">
              <a:solidFill>
                <a:srgbClr val="FF0000"/>
              </a:solidFill>
            </a:endParaRPr>
          </a:p>
        </p:txBody>
      </p:sp>
    </p:spTree>
    <p:extLst>
      <p:ext uri="{BB962C8B-B14F-4D97-AF65-F5344CB8AC3E}">
        <p14:creationId xmlns:p14="http://schemas.microsoft.com/office/powerpoint/2010/main" val="5070889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309198" y="3025692"/>
            <a:ext cx="3221140" cy="2089174"/>
          </a:xfrm>
          <a:prstGeom prst="rect">
            <a:avLst/>
          </a:prstGeom>
        </p:spPr>
      </p:pic>
      <p:pic>
        <p:nvPicPr>
          <p:cNvPr id="2" name="图片 1"/>
          <p:cNvPicPr>
            <a:picLocks noChangeAspect="1"/>
          </p:cNvPicPr>
          <p:nvPr/>
        </p:nvPicPr>
        <p:blipFill rotWithShape="1">
          <a:blip r:embed="rId3"/>
          <a:srcRect l="847"/>
          <a:stretch/>
        </p:blipFill>
        <p:spPr>
          <a:xfrm>
            <a:off x="3295650" y="53397"/>
            <a:ext cx="3784600" cy="2893944"/>
          </a:xfrm>
          <a:prstGeom prst="rect">
            <a:avLst/>
          </a:prstGeom>
        </p:spPr>
      </p:pic>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1.3 </a:t>
            </a:r>
            <a:r>
              <a:rPr lang="zh-CN" altLang="en-US" dirty="0" smtClean="0"/>
              <a:t>流程</a:t>
            </a:r>
            <a:r>
              <a:rPr lang="zh-CN" altLang="en-US" dirty="0"/>
              <a:t>模板管理</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3" name="文本框 22"/>
          <p:cNvSpPr txBox="1"/>
          <p:nvPr/>
        </p:nvSpPr>
        <p:spPr>
          <a:xfrm>
            <a:off x="470431" y="706438"/>
            <a:ext cx="2632333" cy="3547161"/>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流程模板修订：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进入流程模板</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任务界面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点击“编辑全部”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点击“确定”，创建流程模板修订版；</a:t>
            </a:r>
            <a:endParaRPr lang="en-US" altLang="zh-CN" sz="1400" dirty="0">
              <a:solidFill>
                <a:schemeClr val="tx1">
                  <a:lumMod val="75000"/>
                </a:schemeClr>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通过</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添加任务</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和</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除去选定项</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增加和删除流程模板中的任务，在界面修改已有流程任务的基本信息；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点击“下一步”，完成修订。</a:t>
            </a:r>
            <a:endParaRPr lang="en-US" altLang="zh-CN" sz="1400" dirty="0">
              <a:solidFill>
                <a:srgbClr val="0070C0"/>
              </a:solidFill>
              <a:latin typeface="微软雅黑 Light" panose="020B0502040204020203" pitchFamily="34" charset="-122"/>
              <a:ea typeface="微软雅黑 Light" panose="020B0502040204020203" pitchFamily="34" charset="-122"/>
            </a:endParaRPr>
          </a:p>
        </p:txBody>
      </p:sp>
      <p:pic>
        <p:nvPicPr>
          <p:cNvPr id="24" name="图片 23"/>
          <p:cNvPicPr>
            <a:picLocks noChangeAspect="1"/>
          </p:cNvPicPr>
          <p:nvPr/>
        </p:nvPicPr>
        <p:blipFill rotWithShape="1">
          <a:blip r:embed="rId4"/>
          <a:srcRect l="26174" t="21615" r="24810" b="26949"/>
          <a:stretch/>
        </p:blipFill>
        <p:spPr>
          <a:xfrm>
            <a:off x="3604144" y="799546"/>
            <a:ext cx="191570" cy="191569"/>
          </a:xfrm>
          <a:prstGeom prst="rect">
            <a:avLst/>
          </a:prstGeom>
        </p:spPr>
      </p:pic>
      <p:sp>
        <p:nvSpPr>
          <p:cNvPr id="25" name="矩形 24"/>
          <p:cNvSpPr/>
          <p:nvPr/>
        </p:nvSpPr>
        <p:spPr>
          <a:xfrm>
            <a:off x="3295650" y="842413"/>
            <a:ext cx="285750" cy="12913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6" name="矩形 25"/>
          <p:cNvSpPr/>
          <p:nvPr/>
        </p:nvSpPr>
        <p:spPr>
          <a:xfrm>
            <a:off x="4116505" y="709320"/>
            <a:ext cx="192038" cy="13309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7" name="图片 26"/>
          <p:cNvPicPr>
            <a:picLocks noChangeAspect="1"/>
          </p:cNvPicPr>
          <p:nvPr/>
        </p:nvPicPr>
        <p:blipFill rotWithShape="1">
          <a:blip r:embed="rId5"/>
          <a:srcRect l="25280" t="20196" r="25551" b="25978"/>
          <a:stretch/>
        </p:blipFill>
        <p:spPr>
          <a:xfrm>
            <a:off x="3902191" y="665037"/>
            <a:ext cx="209888" cy="221657"/>
          </a:xfrm>
          <a:prstGeom prst="rect">
            <a:avLst/>
          </a:prstGeom>
        </p:spPr>
      </p:pic>
      <p:sp>
        <p:nvSpPr>
          <p:cNvPr id="28" name="矩形 27"/>
          <p:cNvSpPr/>
          <p:nvPr/>
        </p:nvSpPr>
        <p:spPr>
          <a:xfrm>
            <a:off x="5600700" y="2397123"/>
            <a:ext cx="299140" cy="11448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9" name="图片 28"/>
          <p:cNvPicPr>
            <a:picLocks noChangeAspect="1"/>
          </p:cNvPicPr>
          <p:nvPr/>
        </p:nvPicPr>
        <p:blipFill rotWithShape="1">
          <a:blip r:embed="rId6"/>
          <a:srcRect l="22297" t="16835" r="25011" b="26586"/>
          <a:stretch/>
        </p:blipFill>
        <p:spPr>
          <a:xfrm>
            <a:off x="5386605" y="2338480"/>
            <a:ext cx="214095" cy="219074"/>
          </a:xfrm>
          <a:prstGeom prst="rect">
            <a:avLst/>
          </a:prstGeom>
        </p:spPr>
      </p:pic>
      <p:sp>
        <p:nvSpPr>
          <p:cNvPr id="30" name="矩形 29"/>
          <p:cNvSpPr/>
          <p:nvPr/>
        </p:nvSpPr>
        <p:spPr>
          <a:xfrm>
            <a:off x="3339637" y="3368490"/>
            <a:ext cx="562554" cy="45675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31" name="图片 30"/>
          <p:cNvPicPr>
            <a:picLocks noChangeAspect="1"/>
          </p:cNvPicPr>
          <p:nvPr/>
        </p:nvPicPr>
        <p:blipFill rotWithShape="1">
          <a:blip r:embed="rId7"/>
          <a:srcRect l="24390" t="23227" r="25369" b="26623"/>
          <a:stretch/>
        </p:blipFill>
        <p:spPr>
          <a:xfrm>
            <a:off x="3123275" y="3368490"/>
            <a:ext cx="216362" cy="205809"/>
          </a:xfrm>
          <a:prstGeom prst="rect">
            <a:avLst/>
          </a:prstGeom>
        </p:spPr>
      </p:pic>
      <p:sp>
        <p:nvSpPr>
          <p:cNvPr id="16" name="矩形 15"/>
          <p:cNvSpPr/>
          <p:nvPr/>
        </p:nvSpPr>
        <p:spPr>
          <a:xfrm>
            <a:off x="5975349" y="4965700"/>
            <a:ext cx="269991" cy="12319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7" name="图片 16"/>
          <p:cNvPicPr>
            <a:picLocks noChangeAspect="1"/>
          </p:cNvPicPr>
          <p:nvPr/>
        </p:nvPicPr>
        <p:blipFill rotWithShape="1">
          <a:blip r:embed="rId8"/>
          <a:srcRect l="24135" t="23165" r="25622" b="29258"/>
          <a:stretch/>
        </p:blipFill>
        <p:spPr>
          <a:xfrm>
            <a:off x="5796535" y="4936861"/>
            <a:ext cx="178814" cy="161369"/>
          </a:xfrm>
          <a:prstGeom prst="rect">
            <a:avLst/>
          </a:prstGeom>
        </p:spPr>
      </p:pic>
      <p:sp>
        <p:nvSpPr>
          <p:cNvPr id="18" name="动作按钮: 上一张 17">
            <a:hlinkClick r:id="rId9" action="ppaction://hlinksldjump" highlightClick="1"/>
          </p:cNvPr>
          <p:cNvSpPr/>
          <p:nvPr/>
        </p:nvSpPr>
        <p:spPr>
          <a:xfrm flipH="1">
            <a:off x="470431" y="4570522"/>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 </a:t>
            </a:r>
            <a:endParaRPr lang="zh-CN" altLang="en-US" dirty="0">
              <a:solidFill>
                <a:srgbClr val="FF0000"/>
              </a:solidFill>
            </a:endParaRPr>
          </a:p>
        </p:txBody>
      </p:sp>
    </p:spTree>
    <p:extLst>
      <p:ext uri="{BB962C8B-B14F-4D97-AF65-F5344CB8AC3E}">
        <p14:creationId xmlns:p14="http://schemas.microsoft.com/office/powerpoint/2010/main" val="10041117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276978" y="164714"/>
            <a:ext cx="3680024" cy="2201874"/>
          </a:xfrm>
          <a:prstGeom prst="rect">
            <a:avLst/>
          </a:prstGeom>
          <a:ln>
            <a:solidFill>
              <a:schemeClr val="accent1"/>
            </a:solidFill>
          </a:ln>
        </p:spPr>
      </p:pic>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1.3 </a:t>
            </a:r>
            <a:r>
              <a:rPr lang="zh-CN" altLang="en-US" dirty="0" smtClean="0"/>
              <a:t>流程</a:t>
            </a:r>
            <a:r>
              <a:rPr lang="zh-CN" altLang="en-US" dirty="0"/>
              <a:t>模板管理</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3" name="文本框 22"/>
          <p:cNvSpPr txBox="1"/>
          <p:nvPr/>
        </p:nvSpPr>
        <p:spPr>
          <a:xfrm>
            <a:off x="470431" y="706438"/>
            <a:ext cx="2632333" cy="3547161"/>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流程模板标识：</a:t>
            </a: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点击“编辑”命令；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a:solidFill>
                  <a:srgbClr val="0070C0"/>
                </a:solidFill>
                <a:latin typeface="微软雅黑 Light" panose="020B0502040204020203" pitchFamily="34" charset="-122"/>
                <a:ea typeface="微软雅黑 Light" panose="020B0502040204020203" pitchFamily="34" charset="-122"/>
              </a:rPr>
              <a:t>在</a:t>
            </a:r>
            <a:r>
              <a:rPr lang="zh-CN" altLang="en-US" sz="1400" dirty="0" smtClean="0">
                <a:solidFill>
                  <a:srgbClr val="0070C0"/>
                </a:solidFill>
                <a:latin typeface="微软雅黑 Light" panose="020B0502040204020203" pitchFamily="34" charset="-122"/>
                <a:ea typeface="微软雅黑 Light" panose="020B0502040204020203" pitchFamily="34" charset="-122"/>
              </a:rPr>
              <a:t>“流程标识”属性中填入对应值 </a:t>
            </a:r>
            <a:r>
              <a:rPr lang="zh-CN" altLang="en-US" sz="1400" dirty="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点击完成。当此属性值为空时，流程模板选择界面不会过滤此流程模板；</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在对应审批单据选择流程时，只会显示对应的流程模板。</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smtClean="0">
                <a:solidFill>
                  <a:srgbClr val="005386"/>
                </a:solidFill>
                <a:latin typeface="微软雅黑 Light" panose="020B0502040204020203" pitchFamily="34" charset="-122"/>
                <a:ea typeface="微软雅黑 Light" panose="020B0502040204020203" pitchFamily="34" charset="-122"/>
              </a:rPr>
              <a:t>具体每种类型的流程标识设置见下页：</a:t>
            </a:r>
            <a:endParaRPr lang="en-US" altLang="zh-CN" sz="1400" b="1" dirty="0" smtClean="0">
              <a:solidFill>
                <a:srgbClr val="005386"/>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4192618" y="2107957"/>
            <a:ext cx="2692332" cy="13144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8" name="矩形 27"/>
          <p:cNvSpPr/>
          <p:nvPr/>
        </p:nvSpPr>
        <p:spPr>
          <a:xfrm>
            <a:off x="4175949" y="527475"/>
            <a:ext cx="172970" cy="12704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动作按钮: 上一张 17">
            <a:hlinkClick r:id="rId3" action="ppaction://hlinksldjump" highlightClick="1"/>
          </p:cNvPr>
          <p:cNvSpPr/>
          <p:nvPr/>
        </p:nvSpPr>
        <p:spPr>
          <a:xfrm flipH="1">
            <a:off x="470431" y="4570522"/>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 </a:t>
            </a:r>
            <a:endParaRPr lang="zh-CN" altLang="en-US" dirty="0">
              <a:solidFill>
                <a:srgbClr val="FF0000"/>
              </a:solidFill>
            </a:endParaRPr>
          </a:p>
        </p:txBody>
      </p:sp>
      <p:pic>
        <p:nvPicPr>
          <p:cNvPr id="20" name="图片 19"/>
          <p:cNvPicPr>
            <a:picLocks noChangeAspect="1"/>
          </p:cNvPicPr>
          <p:nvPr/>
        </p:nvPicPr>
        <p:blipFill rotWithShape="1">
          <a:blip r:embed="rId4"/>
          <a:srcRect l="26174" t="21615" r="24810" b="26949"/>
          <a:stretch/>
        </p:blipFill>
        <p:spPr>
          <a:xfrm>
            <a:off x="3984379" y="495213"/>
            <a:ext cx="191570" cy="191569"/>
          </a:xfrm>
          <a:prstGeom prst="rect">
            <a:avLst/>
          </a:prstGeom>
        </p:spPr>
      </p:pic>
      <p:pic>
        <p:nvPicPr>
          <p:cNvPr id="21" name="图片 20"/>
          <p:cNvPicPr>
            <a:picLocks noChangeAspect="1"/>
          </p:cNvPicPr>
          <p:nvPr/>
        </p:nvPicPr>
        <p:blipFill rotWithShape="1">
          <a:blip r:embed="rId5"/>
          <a:srcRect l="25280" t="20196" r="25551" b="25978"/>
          <a:stretch/>
        </p:blipFill>
        <p:spPr>
          <a:xfrm>
            <a:off x="3975220" y="2062849"/>
            <a:ext cx="209888" cy="221657"/>
          </a:xfrm>
          <a:prstGeom prst="rect">
            <a:avLst/>
          </a:prstGeom>
        </p:spPr>
      </p:pic>
      <p:pic>
        <p:nvPicPr>
          <p:cNvPr id="5" name="图片 4"/>
          <p:cNvPicPr>
            <a:picLocks noChangeAspect="1"/>
          </p:cNvPicPr>
          <p:nvPr/>
        </p:nvPicPr>
        <p:blipFill>
          <a:blip r:embed="rId6"/>
          <a:stretch>
            <a:fillRect/>
          </a:stretch>
        </p:blipFill>
        <p:spPr>
          <a:xfrm>
            <a:off x="5345528" y="2284506"/>
            <a:ext cx="3680024" cy="2269195"/>
          </a:xfrm>
          <a:prstGeom prst="rect">
            <a:avLst/>
          </a:prstGeom>
          <a:ln>
            <a:solidFill>
              <a:schemeClr val="accent1"/>
            </a:solidFill>
          </a:ln>
        </p:spPr>
      </p:pic>
      <p:sp>
        <p:nvSpPr>
          <p:cNvPr id="22" name="矩形 21"/>
          <p:cNvSpPr/>
          <p:nvPr/>
        </p:nvSpPr>
        <p:spPr>
          <a:xfrm>
            <a:off x="6083347" y="3328052"/>
            <a:ext cx="504799" cy="10795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32" name="图片 31"/>
          <p:cNvPicPr>
            <a:picLocks noChangeAspect="1"/>
          </p:cNvPicPr>
          <p:nvPr/>
        </p:nvPicPr>
        <p:blipFill rotWithShape="1">
          <a:blip r:embed="rId7"/>
          <a:srcRect l="22297" t="16835" r="25011" b="26586"/>
          <a:stretch/>
        </p:blipFill>
        <p:spPr>
          <a:xfrm>
            <a:off x="5838834" y="3272490"/>
            <a:ext cx="214095" cy="219074"/>
          </a:xfrm>
          <a:prstGeom prst="rect">
            <a:avLst/>
          </a:prstGeom>
        </p:spPr>
      </p:pic>
    </p:spTree>
    <p:extLst>
      <p:ext uri="{BB962C8B-B14F-4D97-AF65-F5344CB8AC3E}">
        <p14:creationId xmlns:p14="http://schemas.microsoft.com/office/powerpoint/2010/main" val="28522098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1.3 </a:t>
            </a:r>
            <a:r>
              <a:rPr lang="zh-CN" altLang="en-US" dirty="0" smtClean="0"/>
              <a:t>流程</a:t>
            </a:r>
            <a:r>
              <a:rPr lang="zh-CN" altLang="en-US" dirty="0"/>
              <a:t>模板管理</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3" name="文本框 22"/>
          <p:cNvSpPr txBox="1"/>
          <p:nvPr/>
        </p:nvSpPr>
        <p:spPr>
          <a:xfrm>
            <a:off x="470431" y="706439"/>
            <a:ext cx="3003019" cy="373062"/>
          </a:xfrm>
          <a:prstGeom prst="rect">
            <a:avLst/>
          </a:prstGeom>
          <a:ln>
            <a:no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不同类型对应的流程模板标识设定：</a:t>
            </a:r>
          </a:p>
        </p:txBody>
      </p:sp>
      <p:sp>
        <p:nvSpPr>
          <p:cNvPr id="18" name="动作按钮: 上一张 17">
            <a:hlinkClick r:id="rId2" action="ppaction://hlinksldjump" highlightClick="1"/>
          </p:cNvPr>
          <p:cNvSpPr/>
          <p:nvPr/>
        </p:nvSpPr>
        <p:spPr>
          <a:xfrm flipH="1">
            <a:off x="470431" y="4570522"/>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 </a:t>
            </a:r>
            <a:endParaRPr lang="zh-CN" altLang="en-US" dirty="0">
              <a:solidFill>
                <a:srgbClr val="FF00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802334957"/>
              </p:ext>
            </p:extLst>
          </p:nvPr>
        </p:nvGraphicFramePr>
        <p:xfrm>
          <a:off x="470430" y="1176402"/>
          <a:ext cx="7822670" cy="3769360"/>
        </p:xfrm>
        <a:graphic>
          <a:graphicData uri="http://schemas.openxmlformats.org/drawingml/2006/table">
            <a:tbl>
              <a:tblPr firstRow="1" bandRow="1">
                <a:tableStyleId>{5C22544A-7EE6-4342-B048-85BDC9FD1C3A}</a:tableStyleId>
              </a:tblPr>
              <a:tblGrid>
                <a:gridCol w="1701270"/>
                <a:gridCol w="6121400"/>
              </a:tblGrid>
              <a:tr h="370840">
                <a:tc>
                  <a:txBody>
                    <a:bodyPr/>
                    <a:lstStyle/>
                    <a:p>
                      <a:pPr algn="ctr"/>
                      <a:r>
                        <a:rPr lang="zh-CN" altLang="en-US" dirty="0" smtClean="0">
                          <a:latin typeface="微软雅黑" panose="020B0503020204020204" pitchFamily="34" charset="-122"/>
                          <a:ea typeface="微软雅黑" panose="020B0503020204020204" pitchFamily="34" charset="-122"/>
                        </a:rPr>
                        <a:t>类型</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smtClean="0">
                          <a:latin typeface="微软雅黑" panose="020B0503020204020204" pitchFamily="34" charset="-122"/>
                          <a:ea typeface="微软雅黑" panose="020B0503020204020204" pitchFamily="34" charset="-122"/>
                        </a:rPr>
                        <a:t>设定</a:t>
                      </a:r>
                      <a:endParaRPr lang="zh-CN" altLang="en-US" dirty="0">
                        <a:latin typeface="微软雅黑" panose="020B0503020204020204" pitchFamily="34" charset="-122"/>
                        <a:ea typeface="微软雅黑" panose="020B0503020204020204" pitchFamily="34" charset="-122"/>
                      </a:endParaRPr>
                    </a:p>
                  </a:txBody>
                  <a:tcPr anchor="ctr"/>
                </a:tc>
              </a:tr>
              <a:tr h="370840">
                <a:tc>
                  <a:txBody>
                    <a:bodyPr/>
                    <a:lstStyle/>
                    <a:p>
                      <a:pPr algn="ctr"/>
                      <a:r>
                        <a:rPr lang="zh-CN" altLang="en-US" sz="1200" dirty="0" smtClean="0">
                          <a:latin typeface="微软雅黑" panose="020B0503020204020204" pitchFamily="34" charset="-122"/>
                          <a:ea typeface="微软雅黑" panose="020B0503020204020204" pitchFamily="34" charset="-122"/>
                        </a:rPr>
                        <a:t>审批单</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type_SEMApproveOrder|policy_SEMApproveOrder|state_Review</a:t>
                      </a:r>
                      <a:endParaRPr lang="zh-CN" altLang="en-US" sz="1200" dirty="0">
                        <a:latin typeface="Calibri" panose="020F0502020204030204" pitchFamily="34" charset="0"/>
                        <a:ea typeface="微软雅黑" panose="020B0503020204020204" pitchFamily="34" charset="-122"/>
                      </a:endParaRPr>
                    </a:p>
                  </a:txBody>
                  <a:tcPr anchor="ctr"/>
                </a:tc>
              </a:tr>
              <a:tr h="370840">
                <a:tc>
                  <a:txBody>
                    <a:bodyPr/>
                    <a:lstStyle/>
                    <a:p>
                      <a:pPr algn="ctr"/>
                      <a:r>
                        <a:rPr lang="zh-CN" altLang="en-US" sz="1200" dirty="0" smtClean="0">
                          <a:latin typeface="微软雅黑" panose="020B0503020204020204" pitchFamily="34" charset="-122"/>
                          <a:ea typeface="微软雅黑" panose="020B0503020204020204" pitchFamily="34" charset="-122"/>
                        </a:rPr>
                        <a:t>项目计划变更单</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879152"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type_SEMPrjChangeRequest|policy_SEMPrjChangeRequest|state_Review</a:t>
                      </a:r>
                    </a:p>
                    <a:p>
                      <a:pPr marL="0" marR="0" lvl="0" indent="0" algn="ctr" defTabSz="879152"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type_SEMPrjChangeRequest|policy_SEMPrjChangeRequest|state_Inform</a:t>
                      </a:r>
                      <a:endParaRPr lang="zh-CN" altLang="en-US" sz="1200" dirty="0" smtClean="0">
                        <a:latin typeface="Calibri" panose="020F0502020204030204" pitchFamily="34" charset="0"/>
                        <a:ea typeface="微软雅黑" panose="020B0503020204020204" pitchFamily="34" charset="-122"/>
                      </a:endParaRPr>
                    </a:p>
                  </a:txBody>
                  <a:tcPr anchor="ctr"/>
                </a:tc>
              </a:tr>
              <a:tr h="370840">
                <a:tc>
                  <a:txBody>
                    <a:bodyPr/>
                    <a:lstStyle/>
                    <a:p>
                      <a:pPr algn="ctr"/>
                      <a:r>
                        <a:rPr lang="zh-CN" altLang="en-US" sz="1200" dirty="0" smtClean="0">
                          <a:latin typeface="微软雅黑" panose="020B0503020204020204" pitchFamily="34" charset="-122"/>
                          <a:ea typeface="微软雅黑" panose="020B0503020204020204" pitchFamily="34" charset="-122"/>
                        </a:rPr>
                        <a:t>投资调整单</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type_</a:t>
                      </a:r>
                      <a:r>
                        <a:rPr lang="en-US" altLang="zh-CN" sz="1200" dirty="0" smtClean="0">
                          <a:latin typeface="Calibri" panose="020F0502020204030204" pitchFamily="34" charset="0"/>
                          <a:ea typeface="微软雅黑" panose="020B0503020204020204" pitchFamily="34" charset="-122"/>
                        </a:rPr>
                        <a:t>SEMBudgetChangeRequest</a:t>
                      </a: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|policy_</a:t>
                      </a:r>
                      <a:r>
                        <a:rPr lang="en-US" altLang="zh-CN" sz="1200" dirty="0" smtClean="0">
                          <a:latin typeface="Calibri" panose="020F0502020204030204" pitchFamily="34" charset="0"/>
                          <a:ea typeface="微软雅黑" panose="020B0503020204020204" pitchFamily="34" charset="-122"/>
                        </a:rPr>
                        <a:t>SEMBudgetChangeRequest</a:t>
                      </a: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|state_Review</a:t>
                      </a:r>
                      <a:endParaRPr lang="zh-CN" altLang="en-US" sz="1200" dirty="0">
                        <a:latin typeface="Calibri" panose="020F0502020204030204" pitchFamily="34" charset="0"/>
                        <a:ea typeface="微软雅黑" panose="020B0503020204020204" pitchFamily="34" charset="-122"/>
                      </a:endParaRPr>
                    </a:p>
                  </a:txBody>
                  <a:tcPr anchor="ctr"/>
                </a:tc>
              </a:tr>
              <a:tr h="370840">
                <a:tc>
                  <a:txBody>
                    <a:bodyPr/>
                    <a:lstStyle/>
                    <a:p>
                      <a:pPr algn="ctr"/>
                      <a:r>
                        <a:rPr lang="zh-CN" altLang="en-US" sz="1200" dirty="0" smtClean="0">
                          <a:latin typeface="微软雅黑" panose="020B0503020204020204" pitchFamily="34" charset="-122"/>
                          <a:ea typeface="微软雅黑" panose="020B0503020204020204" pitchFamily="34" charset="-122"/>
                        </a:rPr>
                        <a:t>会议纪要</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type_SEMContactOrder|policy_SEMContactOrder|state_Review</a:t>
                      </a:r>
                      <a:endParaRPr lang="zh-CN" altLang="en-US" sz="1200" dirty="0">
                        <a:latin typeface="Calibri" panose="020F0502020204030204" pitchFamily="34" charset="0"/>
                        <a:ea typeface="微软雅黑" panose="020B0503020204020204" pitchFamily="34" charset="-122"/>
                      </a:endParaRPr>
                    </a:p>
                  </a:txBody>
                  <a:tcPr anchor="ctr"/>
                </a:tc>
              </a:tr>
              <a:tr h="370840">
                <a:tc>
                  <a:txBody>
                    <a:bodyPr/>
                    <a:lstStyle/>
                    <a:p>
                      <a:pPr algn="ctr"/>
                      <a:r>
                        <a:rPr lang="zh-CN" altLang="en-US" sz="1200" dirty="0" smtClean="0">
                          <a:latin typeface="微软雅黑" panose="020B0503020204020204" pitchFamily="34" charset="-122"/>
                          <a:ea typeface="微软雅黑" panose="020B0503020204020204" pitchFamily="34" charset="-122"/>
                        </a:rPr>
                        <a:t>项目文档</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879152" rtl="0" eaLnBrk="1" fontAlgn="auto" latinLnBrk="0" hangingPunct="1">
                        <a:lnSpc>
                          <a:spcPct val="100000"/>
                        </a:lnSpc>
                        <a:spcBef>
                          <a:spcPts val="0"/>
                        </a:spcBef>
                        <a:spcAft>
                          <a:spcPts val="0"/>
                        </a:spcAft>
                        <a:buClrTx/>
                        <a:buSzTx/>
                        <a:buFontTx/>
                        <a:buNone/>
                        <a:tabLst/>
                        <a:defRPr/>
                      </a:pPr>
                      <a:r>
                        <a:rPr lang="zh-CN" altLang="en-US" sz="1200" dirty="0" smtClean="0">
                          <a:latin typeface="Calibri" panose="020F0502020204030204" pitchFamily="34" charset="0"/>
                          <a:ea typeface="微软雅黑" panose="020B0503020204020204" pitchFamily="34" charset="-122"/>
                        </a:rPr>
                        <a:t>普通：</a:t>
                      </a:r>
                      <a:r>
                        <a:rPr lang="en-US" altLang="zh-CN" sz="1200" b="0" i="0" kern="1200" dirty="0" err="1" smtClean="0">
                          <a:solidFill>
                            <a:schemeClr val="dk1"/>
                          </a:solidFill>
                          <a:effectLst/>
                          <a:latin typeface="Calibri" panose="020F0502020204030204" pitchFamily="34" charset="0"/>
                          <a:ea typeface="微软雅黑" panose="020B0503020204020204" pitchFamily="34" charset="-122"/>
                          <a:cs typeface="+mn-cs"/>
                        </a:rPr>
                        <a:t>type_SEMProjectDocument|policy_SEMDocument|state_Review</a:t>
                      </a:r>
                      <a:endParaRPr lang="en-US" altLang="zh-CN" sz="1200" dirty="0" smtClean="0">
                        <a:latin typeface="Calibri" panose="020F0502020204030204" pitchFamily="34" charset="0"/>
                        <a:ea typeface="微软雅黑" panose="020B0503020204020204" pitchFamily="34" charset="-122"/>
                      </a:endParaRPr>
                    </a:p>
                    <a:p>
                      <a:pPr marL="0" marR="0" lvl="0" indent="0" algn="ctr" defTabSz="879152" rtl="0" eaLnBrk="1" fontAlgn="auto" latinLnBrk="0" hangingPunct="1">
                        <a:lnSpc>
                          <a:spcPct val="100000"/>
                        </a:lnSpc>
                        <a:spcBef>
                          <a:spcPts val="0"/>
                        </a:spcBef>
                        <a:spcAft>
                          <a:spcPts val="0"/>
                        </a:spcAft>
                        <a:buClrTx/>
                        <a:buSzTx/>
                        <a:buFontTx/>
                        <a:buNone/>
                        <a:tabLst/>
                        <a:defRPr/>
                      </a:pPr>
                      <a:r>
                        <a:rPr lang="zh-CN" altLang="en-US" sz="1200" dirty="0" smtClean="0">
                          <a:latin typeface="Calibri" panose="020F0502020204030204" pitchFamily="34" charset="0"/>
                          <a:ea typeface="微软雅黑" panose="020B0503020204020204" pitchFamily="34" charset="-122"/>
                        </a:rPr>
                        <a:t>秘密：</a:t>
                      </a: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type_SEMProjectDocument|policy_SEMSecretDocument|state_Review</a:t>
                      </a:r>
                    </a:p>
                    <a:p>
                      <a:pPr marL="0" marR="0" lvl="0" indent="0" algn="ctr" defTabSz="879152" rtl="0" eaLnBrk="1" fontAlgn="auto" latinLnBrk="0" hangingPunct="1">
                        <a:lnSpc>
                          <a:spcPct val="100000"/>
                        </a:lnSpc>
                        <a:spcBef>
                          <a:spcPts val="0"/>
                        </a:spcBef>
                        <a:spcAft>
                          <a:spcPts val="0"/>
                        </a:spcAft>
                        <a:buClrTx/>
                        <a:buSzTx/>
                        <a:buFontTx/>
                        <a:buNone/>
                        <a:tabLst/>
                        <a:defRPr/>
                      </a:pPr>
                      <a:r>
                        <a:rPr lang="zh-CN" altLang="en-US" sz="1200" dirty="0" smtClean="0">
                          <a:latin typeface="Calibri" panose="020F0502020204030204" pitchFamily="34" charset="0"/>
                          <a:ea typeface="微软雅黑" panose="020B0503020204020204" pitchFamily="34" charset="-122"/>
                        </a:rPr>
                        <a:t>机密：</a:t>
                      </a: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type_SEMProjectDocument|policy_SEMConfidentialDocument|state_Review</a:t>
                      </a:r>
                    </a:p>
                    <a:p>
                      <a:pPr marL="0" marR="0" lvl="0" indent="0" algn="ctr" defTabSz="879152" rtl="0" eaLnBrk="1" fontAlgn="auto" latinLnBrk="0" hangingPunct="1">
                        <a:lnSpc>
                          <a:spcPct val="100000"/>
                        </a:lnSpc>
                        <a:spcBef>
                          <a:spcPts val="0"/>
                        </a:spcBef>
                        <a:spcAft>
                          <a:spcPts val="0"/>
                        </a:spcAft>
                        <a:buClrTx/>
                        <a:buSzTx/>
                        <a:buFontTx/>
                        <a:buNone/>
                        <a:tabLst/>
                        <a:defRPr/>
                      </a:pPr>
                      <a:r>
                        <a:rPr lang="zh-CN" altLang="en-US" sz="1200" dirty="0" smtClean="0">
                          <a:latin typeface="Calibri" panose="020F0502020204030204" pitchFamily="34" charset="0"/>
                          <a:ea typeface="微软雅黑" panose="020B0503020204020204" pitchFamily="34" charset="-122"/>
                        </a:rPr>
                        <a:t>绝密：</a:t>
                      </a: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type_SEMProjectDocument|policy_SEMTopSecretDocument|state_Review</a:t>
                      </a:r>
                    </a:p>
                  </a:txBody>
                  <a:tcPr anchor="ctr"/>
                </a:tc>
              </a:tr>
              <a:tr h="370840">
                <a:tc>
                  <a:txBody>
                    <a:bodyPr/>
                    <a:lstStyle/>
                    <a:p>
                      <a:pPr algn="ctr"/>
                      <a:r>
                        <a:rPr lang="zh-CN" altLang="en-US" sz="1200" dirty="0" smtClean="0">
                          <a:latin typeface="微软雅黑" panose="020B0503020204020204" pitchFamily="34" charset="-122"/>
                          <a:ea typeface="微软雅黑" panose="020B0503020204020204" pitchFamily="34" charset="-122"/>
                        </a:rPr>
                        <a:t>会议文档</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0" i="0" kern="1200" dirty="0" smtClean="0">
                          <a:solidFill>
                            <a:schemeClr val="dk1"/>
                          </a:solidFill>
                          <a:effectLst/>
                          <a:latin typeface="Calibri" panose="020F0502020204030204" pitchFamily="34" charset="0"/>
                          <a:ea typeface="微软雅黑" panose="020B0503020204020204" pitchFamily="34" charset="-122"/>
                          <a:cs typeface="+mn-cs"/>
                        </a:rPr>
                        <a:t>普通：</a:t>
                      </a:r>
                      <a:r>
                        <a:rPr lang="en-US" altLang="zh-CN" sz="1200" b="0" i="0" kern="1200" dirty="0" err="1" smtClean="0">
                          <a:solidFill>
                            <a:schemeClr val="dk1"/>
                          </a:solidFill>
                          <a:effectLst/>
                          <a:latin typeface="Calibri" panose="020F0502020204030204" pitchFamily="34" charset="0"/>
                          <a:ea typeface="微软雅黑" panose="020B0503020204020204" pitchFamily="34" charset="-122"/>
                          <a:cs typeface="+mn-cs"/>
                        </a:rPr>
                        <a:t>type_SEMMeetingDocument|policy_SEMDocument|state_Review</a:t>
                      </a:r>
                      <a:endPar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endParaRPr>
                    </a:p>
                    <a:p>
                      <a:pPr marL="0" marR="0" lvl="0" indent="0" algn="ctr" defTabSz="879152" rtl="0" eaLnBrk="1" fontAlgn="auto" latinLnBrk="0" hangingPunct="1">
                        <a:lnSpc>
                          <a:spcPct val="100000"/>
                        </a:lnSpc>
                        <a:spcBef>
                          <a:spcPts val="0"/>
                        </a:spcBef>
                        <a:spcAft>
                          <a:spcPts val="0"/>
                        </a:spcAft>
                        <a:buClrTx/>
                        <a:buSzTx/>
                        <a:buFontTx/>
                        <a:buNone/>
                        <a:tabLst/>
                        <a:defRPr/>
                      </a:pPr>
                      <a:r>
                        <a:rPr lang="zh-CN" altLang="en-US" sz="1200" dirty="0" smtClean="0">
                          <a:latin typeface="Calibri" panose="020F0502020204030204" pitchFamily="34" charset="0"/>
                          <a:ea typeface="微软雅黑" panose="020B0503020204020204" pitchFamily="34" charset="-122"/>
                        </a:rPr>
                        <a:t>秘密：</a:t>
                      </a:r>
                      <a:r>
                        <a:rPr lang="en-US" altLang="zh-CN" sz="1200" b="0" i="0" kern="1200" dirty="0" err="1" smtClean="0">
                          <a:solidFill>
                            <a:schemeClr val="dk1"/>
                          </a:solidFill>
                          <a:effectLst/>
                          <a:latin typeface="Calibri" panose="020F0502020204030204" pitchFamily="34" charset="0"/>
                          <a:ea typeface="微软雅黑" panose="020B0503020204020204" pitchFamily="34" charset="-122"/>
                          <a:cs typeface="+mn-cs"/>
                        </a:rPr>
                        <a:t>type_SEMMeetingDocument|policy_SEMSecretDocument|state_Review</a:t>
                      </a:r>
                      <a:endPar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endParaRPr>
                    </a:p>
                    <a:p>
                      <a:pPr marL="0" marR="0" lvl="0" indent="0" algn="ctr" defTabSz="879152" rtl="0" eaLnBrk="1" fontAlgn="auto" latinLnBrk="0" hangingPunct="1">
                        <a:lnSpc>
                          <a:spcPct val="100000"/>
                        </a:lnSpc>
                        <a:spcBef>
                          <a:spcPts val="0"/>
                        </a:spcBef>
                        <a:spcAft>
                          <a:spcPts val="0"/>
                        </a:spcAft>
                        <a:buClrTx/>
                        <a:buSzTx/>
                        <a:buFontTx/>
                        <a:buNone/>
                        <a:tabLst/>
                        <a:defRPr/>
                      </a:pPr>
                      <a:r>
                        <a:rPr lang="zh-CN" altLang="en-US" sz="1200" dirty="0" smtClean="0">
                          <a:latin typeface="Calibri" panose="020F0502020204030204" pitchFamily="34" charset="0"/>
                          <a:ea typeface="微软雅黑" panose="020B0503020204020204" pitchFamily="34" charset="-122"/>
                        </a:rPr>
                        <a:t>机密：</a:t>
                      </a: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type_SEMMeetingDocument|policy_SEMConfidentialDocument|state_Review</a:t>
                      </a:r>
                    </a:p>
                    <a:p>
                      <a:pPr marL="0" marR="0" lvl="0" indent="0" algn="ctr" defTabSz="879152" rtl="0" eaLnBrk="1" fontAlgn="auto" latinLnBrk="0" hangingPunct="1">
                        <a:lnSpc>
                          <a:spcPct val="100000"/>
                        </a:lnSpc>
                        <a:spcBef>
                          <a:spcPts val="0"/>
                        </a:spcBef>
                        <a:spcAft>
                          <a:spcPts val="0"/>
                        </a:spcAft>
                        <a:buClrTx/>
                        <a:buSzTx/>
                        <a:buFontTx/>
                        <a:buNone/>
                        <a:tabLst/>
                        <a:defRPr/>
                      </a:pPr>
                      <a:r>
                        <a:rPr lang="zh-CN" altLang="en-US" sz="1200" dirty="0" smtClean="0">
                          <a:latin typeface="Calibri" panose="020F0502020204030204" pitchFamily="34" charset="0"/>
                          <a:ea typeface="微软雅黑" panose="020B0503020204020204" pitchFamily="34" charset="-122"/>
                        </a:rPr>
                        <a:t>绝密：</a:t>
                      </a:r>
                      <a:r>
                        <a:rPr lang="en-US" altLang="zh-CN" sz="1200" b="0" i="0" kern="1200" dirty="0" smtClean="0">
                          <a:solidFill>
                            <a:schemeClr val="dk1"/>
                          </a:solidFill>
                          <a:effectLst/>
                          <a:latin typeface="Calibri" panose="020F0502020204030204" pitchFamily="34" charset="0"/>
                          <a:ea typeface="微软雅黑" panose="020B0503020204020204" pitchFamily="34" charset="-122"/>
                          <a:cs typeface="+mn-cs"/>
                        </a:rPr>
                        <a:t>type_SEMMeetingDocument|policy_SEMTopSecretDocument|state_Review</a:t>
                      </a:r>
                    </a:p>
                    <a:p>
                      <a:pPr algn="ctr"/>
                      <a:endParaRPr lang="zh-CN" altLang="en-US" sz="1200" dirty="0">
                        <a:latin typeface="Calibri" panose="020F0502020204030204" pitchFamily="34" charset="0"/>
                        <a:ea typeface="微软雅黑" panose="020B0503020204020204" pitchFamily="34" charset="-122"/>
                      </a:endParaRPr>
                    </a:p>
                  </a:txBody>
                  <a:tcPr anchor="ctr"/>
                </a:tc>
              </a:tr>
            </a:tbl>
          </a:graphicData>
        </a:graphic>
      </p:graphicFrame>
    </p:spTree>
    <p:extLst>
      <p:ext uri="{BB962C8B-B14F-4D97-AF65-F5344CB8AC3E}">
        <p14:creationId xmlns:p14="http://schemas.microsoft.com/office/powerpoint/2010/main" val="13495321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1.4 </a:t>
            </a:r>
            <a:r>
              <a:rPr lang="zh-CN" altLang="en-US" sz="2000" b="1" dirty="0" smtClean="0">
                <a:solidFill>
                  <a:srgbClr val="005386"/>
                </a:solidFill>
                <a:latin typeface="Century Gothic" pitchFamily="34" charset="0"/>
                <a:ea typeface="微软雅黑" pitchFamily="34" charset="-122"/>
                <a:cs typeface="Century Gothic" pitchFamily="34" charset="0"/>
              </a:rPr>
              <a:t>自定义键值</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4" name="文本框 23">
            <a:hlinkClick r:id="rId2" action="ppaction://hlinksldjump"/>
          </p:cNvPr>
          <p:cNvSpPr txBox="1"/>
          <p:nvPr/>
        </p:nvSpPr>
        <p:spPr>
          <a:xfrm>
            <a:off x="358138" y="1616139"/>
            <a:ext cx="6750050" cy="418191"/>
          </a:xfrm>
          <a:prstGeom prst="rect">
            <a:avLst/>
          </a:prstGeom>
          <a:noFill/>
        </p:spPr>
        <p:txBody>
          <a:bodyPr wrap="square" rtlCol="0">
            <a:spAutoFit/>
          </a:bodyPr>
          <a:lstStyle/>
          <a:p>
            <a:pPr marL="361950" indent="-361950">
              <a:lnSpc>
                <a:spcPct val="150000"/>
              </a:lnSpc>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问题阶段设定表</a:t>
            </a:r>
            <a:endParaRPr lang="en-US" altLang="zh-CN" sz="1600" dirty="0" smtClean="0">
              <a:latin typeface="微软雅黑" panose="020B0503020204020204" pitchFamily="34" charset="-122"/>
              <a:ea typeface="微软雅黑" panose="020B0503020204020204" pitchFamily="34" charset="-122"/>
            </a:endParaRPr>
          </a:p>
        </p:txBody>
      </p:sp>
      <p:sp>
        <p:nvSpPr>
          <p:cNvPr id="40" name="文本框 39"/>
          <p:cNvSpPr txBox="1"/>
          <p:nvPr/>
        </p:nvSpPr>
        <p:spPr>
          <a:xfrm>
            <a:off x="358138" y="742393"/>
            <a:ext cx="675005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以下情况需要设定自定义键值</a:t>
            </a:r>
            <a:endParaRPr lang="zh-CN" altLang="en-US" dirty="0">
              <a:latin typeface="微软雅黑" panose="020B0503020204020204" pitchFamily="34" charset="-122"/>
              <a:ea typeface="微软雅黑" panose="020B0503020204020204" pitchFamily="34" charset="-122"/>
            </a:endParaRPr>
          </a:p>
        </p:txBody>
      </p:sp>
      <p:sp>
        <p:nvSpPr>
          <p:cNvPr id="41" name="文本框 40">
            <a:hlinkClick r:id="rId3" action="ppaction://hlinksldjump"/>
          </p:cNvPr>
          <p:cNvSpPr txBox="1"/>
          <p:nvPr/>
        </p:nvSpPr>
        <p:spPr>
          <a:xfrm>
            <a:off x="358138" y="1111725"/>
            <a:ext cx="6750050" cy="418191"/>
          </a:xfrm>
          <a:prstGeom prst="rect">
            <a:avLst/>
          </a:prstGeom>
          <a:noFill/>
        </p:spPr>
        <p:txBody>
          <a:bodyPr wrap="square" rtlCol="0">
            <a:spAutoFit/>
          </a:bodyPr>
          <a:lstStyle/>
          <a:p>
            <a:pPr marL="361950" indent="-361950">
              <a:lnSpc>
                <a:spcPct val="150000"/>
              </a:lnSpc>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创建</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修改</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删除自定义键值</a:t>
            </a:r>
            <a:endParaRPr lang="zh-CN" altLang="en-US" sz="1600" dirty="0">
              <a:latin typeface="微软雅黑" panose="020B0503020204020204" pitchFamily="34" charset="-122"/>
              <a:ea typeface="微软雅黑" panose="020B0503020204020204" pitchFamily="34" charset="-122"/>
            </a:endParaRPr>
          </a:p>
        </p:txBody>
      </p:sp>
      <p:sp>
        <p:nvSpPr>
          <p:cNvPr id="6" name="文本框 5">
            <a:hlinkClick r:id="rId4" action="ppaction://hlinksldjump"/>
          </p:cNvPr>
          <p:cNvSpPr txBox="1"/>
          <p:nvPr/>
        </p:nvSpPr>
        <p:spPr>
          <a:xfrm>
            <a:off x="358138" y="2120553"/>
            <a:ext cx="6750050" cy="418191"/>
          </a:xfrm>
          <a:prstGeom prst="rect">
            <a:avLst/>
          </a:prstGeom>
          <a:noFill/>
        </p:spPr>
        <p:txBody>
          <a:bodyPr wrap="square" rtlCol="0">
            <a:spAutoFit/>
          </a:bodyPr>
          <a:lstStyle/>
          <a:p>
            <a:pPr marL="361950" indent="-361950">
              <a:lnSpc>
                <a:spcPct val="150000"/>
              </a:lnSpc>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问题分类和编号设定表</a:t>
            </a:r>
            <a:endParaRPr lang="en-US" altLang="zh-CN" sz="1600" dirty="0" smtClean="0">
              <a:latin typeface="微软雅黑" panose="020B0503020204020204" pitchFamily="34" charset="-122"/>
              <a:ea typeface="微软雅黑" panose="020B0503020204020204" pitchFamily="34" charset="-122"/>
            </a:endParaRPr>
          </a:p>
        </p:txBody>
      </p:sp>
      <p:sp>
        <p:nvSpPr>
          <p:cNvPr id="7" name="文本框 6">
            <a:hlinkClick r:id="rId5" action="ppaction://hlinksldjump"/>
          </p:cNvPr>
          <p:cNvSpPr txBox="1"/>
          <p:nvPr/>
        </p:nvSpPr>
        <p:spPr>
          <a:xfrm>
            <a:off x="358138" y="3129381"/>
            <a:ext cx="6750050" cy="418191"/>
          </a:xfrm>
          <a:prstGeom prst="rect">
            <a:avLst/>
          </a:prstGeom>
          <a:noFill/>
        </p:spPr>
        <p:txBody>
          <a:bodyPr wrap="square" rtlCol="0">
            <a:spAutoFit/>
          </a:bodyPr>
          <a:lstStyle/>
          <a:p>
            <a:pPr marL="361950" indent="-361950">
              <a:lnSpc>
                <a:spcPct val="150000"/>
              </a:lnSpc>
              <a:buFont typeface="Wingdings" panose="05000000000000000000" pitchFamily="2" charset="2"/>
              <a:buChar char="u"/>
            </a:pPr>
            <a:r>
              <a:rPr lang="en-US" altLang="zh-CN" sz="1600" dirty="0" smtClean="0">
                <a:latin typeface="微软雅黑" panose="020B0503020204020204" pitchFamily="34" charset="-122"/>
                <a:ea typeface="微软雅黑" panose="020B0503020204020204" pitchFamily="34" charset="-122"/>
              </a:rPr>
              <a:t>15</a:t>
            </a:r>
            <a:r>
              <a:rPr lang="zh-CN" altLang="en-US" sz="1600" dirty="0" smtClean="0">
                <a:latin typeface="微软雅黑" panose="020B0503020204020204" pitchFamily="34" charset="-122"/>
                <a:ea typeface="微软雅黑" panose="020B0503020204020204" pitchFamily="34" charset="-122"/>
              </a:rPr>
              <a:t>类问题创建和导入权限设定表</a:t>
            </a:r>
            <a:endParaRPr lang="en-US" altLang="zh-CN" sz="1600" dirty="0" smtClean="0">
              <a:latin typeface="微软雅黑" panose="020B0503020204020204" pitchFamily="34" charset="-122"/>
              <a:ea typeface="微软雅黑" panose="020B0503020204020204" pitchFamily="34" charset="-122"/>
            </a:endParaRPr>
          </a:p>
        </p:txBody>
      </p:sp>
      <p:sp>
        <p:nvSpPr>
          <p:cNvPr id="8" name="文本框 7">
            <a:hlinkClick r:id="rId6" action="ppaction://hlinksldjump"/>
          </p:cNvPr>
          <p:cNvSpPr txBox="1"/>
          <p:nvPr/>
        </p:nvSpPr>
        <p:spPr>
          <a:xfrm>
            <a:off x="358138" y="3633794"/>
            <a:ext cx="6750050" cy="418191"/>
          </a:xfrm>
          <a:prstGeom prst="rect">
            <a:avLst/>
          </a:prstGeom>
          <a:noFill/>
        </p:spPr>
        <p:txBody>
          <a:bodyPr wrap="square" rtlCol="0">
            <a:spAutoFit/>
          </a:bodyPr>
          <a:lstStyle/>
          <a:p>
            <a:pPr marL="361950" indent="-361950">
              <a:lnSpc>
                <a:spcPct val="150000"/>
              </a:lnSpc>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测试问题查看权限表</a:t>
            </a:r>
            <a:endParaRPr lang="zh-CN" altLang="en-US" sz="1600" dirty="0">
              <a:latin typeface="微软雅黑" panose="020B0503020204020204" pitchFamily="34" charset="-122"/>
              <a:ea typeface="微软雅黑" panose="020B0503020204020204" pitchFamily="34" charset="-122"/>
            </a:endParaRPr>
          </a:p>
        </p:txBody>
      </p:sp>
      <p:sp>
        <p:nvSpPr>
          <p:cNvPr id="9" name="文本框 8">
            <a:hlinkClick r:id="rId7" action="ppaction://hlinksldjump"/>
          </p:cNvPr>
          <p:cNvSpPr txBox="1"/>
          <p:nvPr/>
        </p:nvSpPr>
        <p:spPr>
          <a:xfrm>
            <a:off x="358138" y="2624967"/>
            <a:ext cx="6750050" cy="418191"/>
          </a:xfrm>
          <a:prstGeom prst="rect">
            <a:avLst/>
          </a:prstGeom>
          <a:noFill/>
        </p:spPr>
        <p:txBody>
          <a:bodyPr wrap="square" rtlCol="0">
            <a:spAutoFit/>
          </a:bodyPr>
          <a:lstStyle/>
          <a:p>
            <a:pPr marL="361950" indent="-361950">
              <a:lnSpc>
                <a:spcPct val="150000"/>
              </a:lnSpc>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文档分类和密级设定表</a:t>
            </a:r>
            <a:endParaRPr lang="en-US" altLang="zh-CN" sz="16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52095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394098" y="2128463"/>
            <a:ext cx="5425047" cy="2242483"/>
          </a:xfrm>
          <a:prstGeom prst="rect">
            <a:avLst/>
          </a:prstGeom>
          <a:ln>
            <a:solidFill>
              <a:srgbClr val="006699"/>
            </a:solidFill>
          </a:ln>
        </p:spPr>
      </p:pic>
      <p:pic>
        <p:nvPicPr>
          <p:cNvPr id="3" name="图片 2"/>
          <p:cNvPicPr>
            <a:picLocks noChangeAspect="1"/>
          </p:cNvPicPr>
          <p:nvPr/>
        </p:nvPicPr>
        <p:blipFill rotWithShape="1">
          <a:blip r:embed="rId3"/>
          <a:srcRect b="33208"/>
          <a:stretch/>
        </p:blipFill>
        <p:spPr>
          <a:xfrm>
            <a:off x="3394098" y="143591"/>
            <a:ext cx="5451432" cy="1889997"/>
          </a:xfrm>
          <a:prstGeom prst="rect">
            <a:avLst/>
          </a:prstGeom>
          <a:ln>
            <a:solidFill>
              <a:srgbClr val="006699"/>
            </a:solidFill>
          </a:ln>
        </p:spPr>
      </p:pic>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1.4 </a:t>
            </a:r>
            <a:r>
              <a:rPr lang="zh-CN" altLang="en-US" sz="2000" b="1" dirty="0" smtClean="0">
                <a:solidFill>
                  <a:srgbClr val="005386"/>
                </a:solidFill>
                <a:latin typeface="Century Gothic" pitchFamily="34" charset="0"/>
                <a:ea typeface="微软雅黑" pitchFamily="34" charset="-122"/>
                <a:cs typeface="Century Gothic" pitchFamily="34" charset="0"/>
              </a:rPr>
              <a:t>自定义键值</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3" name="文本框 22"/>
          <p:cNvSpPr txBox="1"/>
          <p:nvPr/>
        </p:nvSpPr>
        <p:spPr>
          <a:xfrm>
            <a:off x="385440" y="740069"/>
            <a:ext cx="2891160" cy="3630877"/>
          </a:xfrm>
          <a:prstGeom prst="rect">
            <a:avLst/>
          </a:prstGeom>
          <a:ln>
            <a:solidFill>
              <a:srgbClr val="006699"/>
            </a:solidFill>
          </a:ln>
        </p:spPr>
        <p:txBody>
          <a:bodyPr wrap="square" rtlCol="0">
            <a:noAutofit/>
          </a:bodyPr>
          <a:lstStyle/>
          <a:p>
            <a:pPr>
              <a:lnSpc>
                <a:spcPct val="150000"/>
              </a:lnSpc>
            </a:pPr>
            <a:r>
              <a:rPr lang="zh-CN" altLang="en-US" sz="1100" dirty="0" smtClean="0">
                <a:solidFill>
                  <a:srgbClr val="0070C0"/>
                </a:solidFill>
                <a:latin typeface="微软雅黑 Light" panose="020B0502040204020203" pitchFamily="34" charset="-122"/>
                <a:ea typeface="微软雅黑 Light" panose="020B0502040204020203" pitchFamily="34" charset="-122"/>
              </a:rPr>
              <a:t>创建自定义键值：</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点击页面右上角</a:t>
            </a:r>
            <a:r>
              <a:rPr lang="en-US" altLang="zh-CN" sz="1100" dirty="0" smtClean="0">
                <a:solidFill>
                  <a:srgbClr val="0070C0"/>
                </a:solidFill>
                <a:latin typeface="微软雅黑 Light" panose="020B0502040204020203" pitchFamily="34" charset="-122"/>
                <a:ea typeface="微软雅黑 Light" panose="020B0502040204020203" pitchFamily="34" charset="-122"/>
              </a:rPr>
              <a:t>+</a:t>
            </a:r>
            <a:r>
              <a:rPr lang="zh-CN" altLang="en-US" sz="1100" dirty="0" smtClean="0">
                <a:solidFill>
                  <a:srgbClr val="0070C0"/>
                </a:solidFill>
                <a:latin typeface="微软雅黑 Light" panose="020B0502040204020203" pitchFamily="34" charset="-122"/>
                <a:ea typeface="微软雅黑 Light" panose="020B0502040204020203" pitchFamily="34" charset="-122"/>
              </a:rPr>
              <a:t>号中的“自定义键值”；</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在界面点击“创建”</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在创建表单中填写自定义键值的详细信息：</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361950" lvl="1" indent="-95250">
              <a:lnSpc>
                <a:spcPct val="150000"/>
              </a:lnSpc>
              <a:buFont typeface="Arial" panose="020B0604020202020204" pitchFamily="34" charset="0"/>
              <a:buChar char="•"/>
            </a:pPr>
            <a:r>
              <a:rPr lang="zh-CN" altLang="en-US" sz="1100" dirty="0" smtClean="0">
                <a:solidFill>
                  <a:srgbClr val="0070C0"/>
                </a:solidFill>
                <a:latin typeface="微软雅黑 Light" panose="020B0502040204020203" pitchFamily="34" charset="-122"/>
                <a:ea typeface="微软雅黑 Light" panose="020B0502040204020203" pitchFamily="34" charset="-122"/>
              </a:rPr>
              <a:t>索引键值：设定该键值用于哪个属性</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361950" lvl="1" indent="-95250">
              <a:lnSpc>
                <a:spcPct val="150000"/>
              </a:lnSpc>
              <a:buFont typeface="Arial" panose="020B0604020202020204" pitchFamily="34" charset="0"/>
              <a:buChar char="•"/>
            </a:pPr>
            <a:r>
              <a:rPr lang="zh-CN" altLang="en-US" sz="1100" dirty="0" smtClean="0">
                <a:solidFill>
                  <a:srgbClr val="0070C0"/>
                </a:solidFill>
                <a:latin typeface="微软雅黑 Light" panose="020B0502040204020203" pitchFamily="34" charset="-122"/>
                <a:ea typeface="微软雅黑 Light" panose="020B0502040204020203" pitchFamily="34" charset="-122"/>
              </a:rPr>
              <a:t>属性：根据索引键值确定的值。</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a:solidFill>
                  <a:srgbClr val="0070C0"/>
                </a:solidFill>
                <a:latin typeface="微软雅黑 Light" panose="020B0502040204020203" pitchFamily="34" charset="-122"/>
                <a:ea typeface="微软雅黑 Light" panose="020B0502040204020203" pitchFamily="34" charset="-122"/>
              </a:rPr>
              <a:t>点击</a:t>
            </a:r>
            <a:r>
              <a:rPr lang="zh-CN" altLang="en-US" sz="1100" dirty="0" smtClean="0">
                <a:solidFill>
                  <a:srgbClr val="0070C0"/>
                </a:solidFill>
                <a:latin typeface="微软雅黑 Light" panose="020B0502040204020203" pitchFamily="34" charset="-122"/>
                <a:ea typeface="微软雅黑 Light" panose="020B0502040204020203" pitchFamily="34" charset="-122"/>
              </a:rPr>
              <a:t>“完成”。</a:t>
            </a:r>
            <a:endParaRPr lang="en-US" altLang="zh-CN" sz="1100" dirty="0">
              <a:solidFill>
                <a:srgbClr val="0070C0"/>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8156696" y="143591"/>
            <a:ext cx="225304" cy="22395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8" name="矩形 27"/>
          <p:cNvSpPr/>
          <p:nvPr/>
        </p:nvSpPr>
        <p:spPr>
          <a:xfrm>
            <a:off x="7186354" y="379592"/>
            <a:ext cx="801946" cy="20454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4" name="矩形 33"/>
          <p:cNvSpPr/>
          <p:nvPr/>
        </p:nvSpPr>
        <p:spPr>
          <a:xfrm>
            <a:off x="4601415" y="835183"/>
            <a:ext cx="177754" cy="19304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5" name="图片 14"/>
          <p:cNvPicPr>
            <a:picLocks noChangeAspect="1"/>
          </p:cNvPicPr>
          <p:nvPr/>
        </p:nvPicPr>
        <p:blipFill rotWithShape="1">
          <a:blip r:embed="rId4"/>
          <a:srcRect l="26174" t="21615" r="24810" b="26949"/>
          <a:stretch/>
        </p:blipFill>
        <p:spPr>
          <a:xfrm>
            <a:off x="8147050" y="354865"/>
            <a:ext cx="254000" cy="253999"/>
          </a:xfrm>
          <a:prstGeom prst="rect">
            <a:avLst/>
          </a:prstGeom>
        </p:spPr>
      </p:pic>
      <p:pic>
        <p:nvPicPr>
          <p:cNvPr id="18" name="图片 17"/>
          <p:cNvPicPr>
            <a:picLocks noChangeAspect="1"/>
          </p:cNvPicPr>
          <p:nvPr/>
        </p:nvPicPr>
        <p:blipFill rotWithShape="1">
          <a:blip r:embed="rId5"/>
          <a:srcRect l="25280" t="20196" r="25551" b="25978"/>
          <a:stretch/>
        </p:blipFill>
        <p:spPr>
          <a:xfrm>
            <a:off x="4346621" y="797166"/>
            <a:ext cx="254794" cy="269081"/>
          </a:xfrm>
          <a:prstGeom prst="rect">
            <a:avLst/>
          </a:prstGeom>
        </p:spPr>
      </p:pic>
      <p:pic>
        <p:nvPicPr>
          <p:cNvPr id="20" name="图片 19"/>
          <p:cNvPicPr>
            <a:picLocks noChangeAspect="1"/>
          </p:cNvPicPr>
          <p:nvPr/>
        </p:nvPicPr>
        <p:blipFill rotWithShape="1">
          <a:blip r:embed="rId6"/>
          <a:srcRect l="22297" t="16835" r="25011" b="26586"/>
          <a:stretch/>
        </p:blipFill>
        <p:spPr>
          <a:xfrm>
            <a:off x="3870401" y="2659942"/>
            <a:ext cx="273050" cy="279400"/>
          </a:xfrm>
          <a:prstGeom prst="rect">
            <a:avLst/>
          </a:prstGeom>
        </p:spPr>
      </p:pic>
      <p:sp>
        <p:nvSpPr>
          <p:cNvPr id="4" name="文本框 3"/>
          <p:cNvSpPr txBox="1"/>
          <p:nvPr/>
        </p:nvSpPr>
        <p:spPr>
          <a:xfrm>
            <a:off x="3429076" y="3750220"/>
            <a:ext cx="1703197" cy="821779"/>
          </a:xfrm>
          <a:prstGeom prst="rect">
            <a:avLst/>
          </a:prstGeom>
          <a:solidFill>
            <a:srgbClr val="005386"/>
          </a:solidFill>
        </p:spPr>
        <p:txBody>
          <a:bodyPr wrap="square" rtlCol="0">
            <a:noAutofit/>
          </a:bodyPr>
          <a:lstStyle/>
          <a:p>
            <a:r>
              <a:rPr lang="en-US" altLang="zh-CN" sz="1000" dirty="0">
                <a:solidFill>
                  <a:schemeClr val="bg1"/>
                </a:solidFill>
                <a:latin typeface="微软雅黑" panose="020B0503020204020204" pitchFamily="34" charset="-122"/>
                <a:ea typeface="微软雅黑" panose="020B0503020204020204" pitchFamily="34" charset="-122"/>
              </a:rPr>
              <a:t>SEM Issue </a:t>
            </a:r>
            <a:r>
              <a:rPr lang="en-US" altLang="zh-CN" sz="1000" dirty="0" smtClean="0">
                <a:solidFill>
                  <a:schemeClr val="bg1"/>
                </a:solidFill>
                <a:latin typeface="微软雅黑" panose="020B0503020204020204" pitchFamily="34" charset="-122"/>
                <a:ea typeface="微软雅黑" panose="020B0503020204020204" pitchFamily="34" charset="-122"/>
              </a:rPr>
              <a:t>Phase</a:t>
            </a:r>
            <a:r>
              <a:rPr lang="zh-CN" altLang="en-US" sz="1000" dirty="0" smtClean="0">
                <a:solidFill>
                  <a:schemeClr val="bg1"/>
                </a:solidFill>
                <a:latin typeface="微软雅黑" panose="020B0503020204020204" pitchFamily="34" charset="-122"/>
                <a:ea typeface="微软雅黑" panose="020B0503020204020204" pitchFamily="34" charset="-122"/>
              </a:rPr>
              <a:t>：问题中的“</a:t>
            </a:r>
            <a:r>
              <a:rPr lang="zh-CN" altLang="en-US" sz="1000" dirty="0">
                <a:solidFill>
                  <a:schemeClr val="bg1"/>
                </a:solidFill>
                <a:latin typeface="微软雅黑" panose="020B0503020204020204" pitchFamily="34" charset="-122"/>
                <a:ea typeface="微软雅黑" panose="020B0503020204020204" pitchFamily="34" charset="-122"/>
              </a:rPr>
              <a:t>阶段</a:t>
            </a:r>
            <a:r>
              <a:rPr lang="zh-CN" altLang="en-US" sz="1000" dirty="0" smtClean="0">
                <a:solidFill>
                  <a:schemeClr val="bg1"/>
                </a:solidFill>
                <a:latin typeface="微软雅黑" panose="020B0503020204020204" pitchFamily="34" charset="-122"/>
                <a:ea typeface="微软雅黑" panose="020B0503020204020204" pitchFamily="34" charset="-122"/>
              </a:rPr>
              <a:t>” 属性</a:t>
            </a:r>
            <a:endParaRPr lang="en-US" altLang="zh-CN" sz="1000" dirty="0" smtClean="0">
              <a:solidFill>
                <a:schemeClr val="bg1"/>
              </a:solidFill>
              <a:latin typeface="微软雅黑" panose="020B0503020204020204" pitchFamily="34" charset="-122"/>
              <a:ea typeface="微软雅黑" panose="020B0503020204020204" pitchFamily="34" charset="-122"/>
            </a:endParaRPr>
          </a:p>
          <a:p>
            <a:r>
              <a:rPr lang="en-US" altLang="zh-CN" sz="1000" dirty="0" smtClean="0">
                <a:solidFill>
                  <a:schemeClr val="bg1"/>
                </a:solidFill>
                <a:latin typeface="微软雅黑" panose="020B0503020204020204" pitchFamily="34" charset="-122"/>
                <a:ea typeface="微软雅黑" panose="020B0503020204020204" pitchFamily="34" charset="-122"/>
              </a:rPr>
              <a:t>F3</a:t>
            </a:r>
            <a:r>
              <a:rPr lang="zh-CN" altLang="en-US" sz="1000" dirty="0" smtClean="0">
                <a:solidFill>
                  <a:schemeClr val="bg1"/>
                </a:solidFill>
                <a:latin typeface="微软雅黑" panose="020B0503020204020204" pitchFamily="34" charset="-122"/>
                <a:ea typeface="微软雅黑" panose="020B0503020204020204" pitchFamily="34" charset="-122"/>
              </a:rPr>
              <a:t>：</a:t>
            </a:r>
            <a:r>
              <a:rPr lang="en-US" altLang="zh-CN" sz="1000" dirty="0" smtClean="0">
                <a:solidFill>
                  <a:schemeClr val="bg1"/>
                </a:solidFill>
                <a:latin typeface="微软雅黑" panose="020B0503020204020204" pitchFamily="34" charset="-122"/>
                <a:ea typeface="微软雅黑" panose="020B0503020204020204" pitchFamily="34" charset="-122"/>
              </a:rPr>
              <a:t>F3</a:t>
            </a:r>
            <a:r>
              <a:rPr lang="zh-CN" altLang="en-US" sz="1000" dirty="0" smtClean="0">
                <a:solidFill>
                  <a:schemeClr val="bg1"/>
                </a:solidFill>
                <a:latin typeface="微软雅黑" panose="020B0503020204020204" pitchFamily="34" charset="-122"/>
                <a:ea typeface="微软雅黑" panose="020B0503020204020204" pitchFamily="34" charset="-122"/>
              </a:rPr>
              <a:t>阶段</a:t>
            </a:r>
            <a:endParaRPr lang="en-US" altLang="zh-CN" sz="1000" dirty="0" smtClean="0">
              <a:solidFill>
                <a:schemeClr val="bg1"/>
              </a:solidFill>
              <a:latin typeface="微软雅黑" panose="020B0503020204020204" pitchFamily="34" charset="-122"/>
              <a:ea typeface="微软雅黑" panose="020B0503020204020204" pitchFamily="34" charset="-122"/>
            </a:endParaRPr>
          </a:p>
          <a:p>
            <a:r>
              <a:rPr lang="zh-CN" altLang="en-US" sz="1000" dirty="0" smtClean="0">
                <a:solidFill>
                  <a:schemeClr val="bg1"/>
                </a:solidFill>
              </a:rPr>
              <a:t>用于问题中阶段下拉值和试装车号中阶段下拉值</a:t>
            </a:r>
            <a:endParaRPr lang="en-US" altLang="zh-CN" sz="1000" dirty="0" smtClean="0">
              <a:solidFill>
                <a:schemeClr val="bg1"/>
              </a:solidFill>
            </a:endParaRPr>
          </a:p>
        </p:txBody>
      </p:sp>
      <p:sp>
        <p:nvSpPr>
          <p:cNvPr id="22" name="文本框 21"/>
          <p:cNvSpPr txBox="1"/>
          <p:nvPr/>
        </p:nvSpPr>
        <p:spPr>
          <a:xfrm>
            <a:off x="5249771" y="3750220"/>
            <a:ext cx="1703197" cy="821779"/>
          </a:xfrm>
          <a:prstGeom prst="rect">
            <a:avLst/>
          </a:prstGeom>
          <a:solidFill>
            <a:srgbClr val="005386"/>
          </a:solidFill>
        </p:spPr>
        <p:txBody>
          <a:bodyPr wrap="square" rtlCol="0">
            <a:noAutofit/>
          </a:bodyPr>
          <a:lstStyle/>
          <a:p>
            <a:r>
              <a:rPr lang="en-US" altLang="zh-CN" sz="1000" dirty="0">
                <a:solidFill>
                  <a:schemeClr val="bg1"/>
                </a:solidFill>
                <a:latin typeface="微软雅黑" panose="020B0503020204020204" pitchFamily="34" charset="-122"/>
                <a:ea typeface="微软雅黑" panose="020B0503020204020204" pitchFamily="34" charset="-122"/>
              </a:rPr>
              <a:t>SEM Issue </a:t>
            </a:r>
            <a:r>
              <a:rPr lang="en-US" altLang="zh-CN" sz="1000" dirty="0" smtClean="0">
                <a:solidFill>
                  <a:schemeClr val="bg1"/>
                </a:solidFill>
                <a:latin typeface="微软雅黑" panose="020B0503020204020204" pitchFamily="34" charset="-122"/>
                <a:ea typeface="微软雅黑" panose="020B0503020204020204" pitchFamily="34" charset="-122"/>
              </a:rPr>
              <a:t>Type</a:t>
            </a:r>
            <a:r>
              <a:rPr lang="zh-CN" altLang="en-US" sz="1000" dirty="0" smtClean="0">
                <a:solidFill>
                  <a:schemeClr val="bg1"/>
                </a:solidFill>
                <a:latin typeface="微软雅黑" panose="020B0503020204020204" pitchFamily="34" charset="-122"/>
                <a:ea typeface="微软雅黑" panose="020B0503020204020204" pitchFamily="34" charset="-122"/>
              </a:rPr>
              <a:t>：问题中的“问题分类” 属性</a:t>
            </a:r>
            <a:endParaRPr lang="en-US" altLang="zh-CN" sz="1000" dirty="0" smtClean="0">
              <a:solidFill>
                <a:schemeClr val="bg1"/>
              </a:solidFill>
              <a:latin typeface="微软雅黑" panose="020B0503020204020204" pitchFamily="34" charset="-122"/>
              <a:ea typeface="微软雅黑" panose="020B0503020204020204" pitchFamily="34" charset="-122"/>
            </a:endParaRPr>
          </a:p>
          <a:p>
            <a:r>
              <a:rPr lang="en-US" altLang="zh-CN" sz="1000" dirty="0" smtClean="0">
                <a:solidFill>
                  <a:schemeClr val="bg1"/>
                </a:solidFill>
                <a:latin typeface="微软雅黑" panose="020B0503020204020204" pitchFamily="34" charset="-122"/>
                <a:ea typeface="微软雅黑" panose="020B0503020204020204" pitchFamily="34" charset="-122"/>
              </a:rPr>
              <a:t>SEG</a:t>
            </a:r>
            <a:r>
              <a:rPr lang="zh-CN" altLang="en-US" sz="1000" dirty="0" smtClean="0">
                <a:solidFill>
                  <a:schemeClr val="bg1"/>
                </a:solidFill>
                <a:latin typeface="微软雅黑" panose="020B0503020204020204" pitchFamily="34" charset="-122"/>
                <a:ea typeface="微软雅黑" panose="020B0503020204020204" pitchFamily="34" charset="-122"/>
              </a:rPr>
              <a:t>造型问题：问题分类值</a:t>
            </a:r>
            <a:endParaRPr lang="en-US" altLang="zh-CN" sz="1000" dirty="0" smtClean="0">
              <a:solidFill>
                <a:schemeClr val="bg1"/>
              </a:solidFill>
              <a:latin typeface="微软雅黑" panose="020B0503020204020204" pitchFamily="34" charset="-122"/>
              <a:ea typeface="微软雅黑" panose="020B0503020204020204" pitchFamily="34" charset="-122"/>
            </a:endParaRPr>
          </a:p>
          <a:p>
            <a:r>
              <a:rPr lang="en-US" altLang="zh-CN" sz="1000" dirty="0" smtClean="0">
                <a:solidFill>
                  <a:schemeClr val="bg1"/>
                </a:solidFill>
              </a:rPr>
              <a:t>ST</a:t>
            </a:r>
            <a:r>
              <a:rPr lang="zh-CN" altLang="en-US" sz="1000" dirty="0" smtClean="0">
                <a:solidFill>
                  <a:schemeClr val="bg1"/>
                </a:solidFill>
              </a:rPr>
              <a:t>：问题分类编号</a:t>
            </a:r>
            <a:endParaRPr lang="en-US" altLang="zh-CN" sz="1000" dirty="0" smtClean="0">
              <a:solidFill>
                <a:schemeClr val="bg1"/>
              </a:solidFill>
            </a:endParaRPr>
          </a:p>
          <a:p>
            <a:r>
              <a:rPr lang="zh-CN" altLang="en-US" sz="1000" dirty="0" smtClean="0">
                <a:solidFill>
                  <a:schemeClr val="bg1"/>
                </a:solidFill>
              </a:rPr>
              <a:t>用于创建问题时自动编号</a:t>
            </a:r>
            <a:endParaRPr lang="zh-CN" altLang="en-US" sz="1000" dirty="0">
              <a:solidFill>
                <a:schemeClr val="bg1"/>
              </a:solidFill>
            </a:endParaRPr>
          </a:p>
        </p:txBody>
      </p:sp>
      <p:sp>
        <p:nvSpPr>
          <p:cNvPr id="26" name="文本框 25"/>
          <p:cNvSpPr txBox="1"/>
          <p:nvPr/>
        </p:nvSpPr>
        <p:spPr>
          <a:xfrm>
            <a:off x="7077566" y="3750220"/>
            <a:ext cx="1703197" cy="979713"/>
          </a:xfrm>
          <a:prstGeom prst="rect">
            <a:avLst/>
          </a:prstGeom>
          <a:solidFill>
            <a:srgbClr val="005386"/>
          </a:solidFill>
        </p:spPr>
        <p:txBody>
          <a:bodyPr wrap="square" rtlCol="0">
            <a:noAutofit/>
          </a:bodyPr>
          <a:lstStyle/>
          <a:p>
            <a:r>
              <a:rPr lang="en-US" altLang="zh-CN" sz="1000" dirty="0">
                <a:solidFill>
                  <a:schemeClr val="bg1"/>
                </a:solidFill>
                <a:latin typeface="微软雅黑" panose="020B0503020204020204" pitchFamily="34" charset="-122"/>
                <a:ea typeface="微软雅黑" panose="020B0503020204020204" pitchFamily="34" charset="-122"/>
              </a:rPr>
              <a:t>SEM File Compiled Department</a:t>
            </a:r>
            <a:r>
              <a:rPr lang="zh-CN" altLang="en-US" sz="1000" dirty="0" smtClean="0">
                <a:solidFill>
                  <a:schemeClr val="bg1"/>
                </a:solidFill>
                <a:latin typeface="微软雅黑" panose="020B0503020204020204" pitchFamily="34" charset="-122"/>
                <a:ea typeface="微软雅黑" panose="020B0503020204020204" pitchFamily="34" charset="-122"/>
              </a:rPr>
              <a:t>：文档分类</a:t>
            </a:r>
            <a:endParaRPr lang="en-US" altLang="zh-CN" sz="1000" dirty="0" smtClean="0">
              <a:solidFill>
                <a:schemeClr val="bg1"/>
              </a:solidFill>
              <a:latin typeface="微软雅黑" panose="020B0503020204020204" pitchFamily="34" charset="-122"/>
              <a:ea typeface="微软雅黑" panose="020B0503020204020204" pitchFamily="34" charset="-122"/>
            </a:endParaRPr>
          </a:p>
          <a:p>
            <a:r>
              <a:rPr lang="zh-CN" altLang="en-US" sz="1000" dirty="0" smtClean="0">
                <a:solidFill>
                  <a:schemeClr val="bg1"/>
                </a:solidFill>
                <a:latin typeface="微软雅黑" panose="020B0503020204020204" pitchFamily="34" charset="-122"/>
                <a:ea typeface="微软雅黑" panose="020B0503020204020204" pitchFamily="34" charset="-122"/>
              </a:rPr>
              <a:t>商企：文档所属部门</a:t>
            </a:r>
            <a:endParaRPr lang="en-US" altLang="zh-CN" sz="1000" dirty="0" smtClean="0">
              <a:solidFill>
                <a:schemeClr val="bg1"/>
              </a:solidFill>
              <a:latin typeface="微软雅黑" panose="020B0503020204020204" pitchFamily="34" charset="-122"/>
              <a:ea typeface="微软雅黑" panose="020B0503020204020204" pitchFamily="34" charset="-122"/>
            </a:endParaRPr>
          </a:p>
          <a:p>
            <a:r>
              <a:rPr lang="zh-CN" altLang="en-US" sz="1000" dirty="0" smtClean="0">
                <a:solidFill>
                  <a:schemeClr val="bg1"/>
                </a:solidFill>
              </a:rPr>
              <a:t>商品企划书：文档类型</a:t>
            </a:r>
            <a:endParaRPr lang="en-US" altLang="zh-CN" sz="1000" dirty="0" smtClean="0">
              <a:solidFill>
                <a:schemeClr val="bg1"/>
              </a:solidFill>
            </a:endParaRPr>
          </a:p>
          <a:p>
            <a:r>
              <a:rPr lang="zh-CN" altLang="en-US" sz="1000" dirty="0" smtClean="0">
                <a:solidFill>
                  <a:schemeClr val="bg1"/>
                </a:solidFill>
              </a:rPr>
              <a:t>秘密：文档密级</a:t>
            </a:r>
            <a:endParaRPr lang="en-US" altLang="zh-CN" sz="1000" dirty="0" smtClean="0">
              <a:solidFill>
                <a:schemeClr val="bg1"/>
              </a:solidFill>
            </a:endParaRPr>
          </a:p>
          <a:p>
            <a:r>
              <a:rPr lang="zh-CN" altLang="en-US" sz="1000" dirty="0" smtClean="0">
                <a:solidFill>
                  <a:schemeClr val="bg1"/>
                </a:solidFill>
              </a:rPr>
              <a:t>用于创建文档时的分类</a:t>
            </a:r>
            <a:endParaRPr lang="zh-CN" altLang="en-US" sz="1000" dirty="0">
              <a:solidFill>
                <a:schemeClr val="bg1"/>
              </a:solidFill>
            </a:endParaRPr>
          </a:p>
        </p:txBody>
      </p:sp>
      <p:sp>
        <p:nvSpPr>
          <p:cNvPr id="27" name="矩形 26"/>
          <p:cNvSpPr/>
          <p:nvPr/>
        </p:nvSpPr>
        <p:spPr>
          <a:xfrm>
            <a:off x="4191797" y="2774241"/>
            <a:ext cx="811210" cy="14278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1" name="矩形 30"/>
          <p:cNvSpPr/>
          <p:nvPr/>
        </p:nvSpPr>
        <p:spPr>
          <a:xfrm>
            <a:off x="4191797" y="3262230"/>
            <a:ext cx="811210" cy="14278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2" name="矩形 31"/>
          <p:cNvSpPr/>
          <p:nvPr/>
        </p:nvSpPr>
        <p:spPr>
          <a:xfrm>
            <a:off x="6004722" y="2774240"/>
            <a:ext cx="811210" cy="14278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3" name="矩形 32"/>
          <p:cNvSpPr/>
          <p:nvPr/>
        </p:nvSpPr>
        <p:spPr>
          <a:xfrm>
            <a:off x="6004722" y="3249704"/>
            <a:ext cx="811210" cy="31310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6" name="矩形 35"/>
          <p:cNvSpPr/>
          <p:nvPr/>
        </p:nvSpPr>
        <p:spPr>
          <a:xfrm>
            <a:off x="7863743" y="3262230"/>
            <a:ext cx="811210" cy="45252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9" name="矩形 38"/>
          <p:cNvSpPr/>
          <p:nvPr/>
        </p:nvSpPr>
        <p:spPr>
          <a:xfrm>
            <a:off x="7863743" y="2774240"/>
            <a:ext cx="811210" cy="14278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3130394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1.4 </a:t>
            </a:r>
            <a:r>
              <a:rPr lang="zh-CN" altLang="en-US" sz="2000" b="1" dirty="0" smtClean="0">
                <a:solidFill>
                  <a:srgbClr val="005386"/>
                </a:solidFill>
                <a:latin typeface="Century Gothic" pitchFamily="34" charset="0"/>
                <a:ea typeface="微软雅黑" pitchFamily="34" charset="-122"/>
                <a:cs typeface="Century Gothic" pitchFamily="34" charset="0"/>
              </a:rPr>
              <a:t>自定义键值</a:t>
            </a:r>
            <a:endParaRPr lang="zh-CN" altLang="en-US" sz="2000" b="1" dirty="0">
              <a:solidFill>
                <a:srgbClr val="005386"/>
              </a:solidFill>
              <a:latin typeface="Century Gothic" pitchFamily="34" charset="0"/>
              <a:ea typeface="微软雅黑" pitchFamily="34" charset="-122"/>
              <a:cs typeface="Century Gothic"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183638814"/>
              </p:ext>
            </p:extLst>
          </p:nvPr>
        </p:nvGraphicFramePr>
        <p:xfrm>
          <a:off x="604838" y="1466850"/>
          <a:ext cx="7921627" cy="2709980"/>
        </p:xfrm>
        <a:graphic>
          <a:graphicData uri="http://schemas.openxmlformats.org/drawingml/2006/table">
            <a:tbl>
              <a:tblPr>
                <a:tableStyleId>{5940675A-B579-460E-94D1-54222C63F5DA}</a:tableStyleId>
              </a:tblPr>
              <a:tblGrid>
                <a:gridCol w="1319212"/>
                <a:gridCol w="977900"/>
                <a:gridCol w="939800"/>
                <a:gridCol w="913758"/>
                <a:gridCol w="946792"/>
                <a:gridCol w="990600"/>
                <a:gridCol w="914400"/>
                <a:gridCol w="919165"/>
              </a:tblGrid>
              <a:tr h="254000">
                <a:tc>
                  <a:txBody>
                    <a:bodyPr/>
                    <a:lstStyle/>
                    <a:p>
                      <a:pPr algn="ctr" fontAlgn="ctr"/>
                      <a:r>
                        <a:rPr lang="zh-CN" altLang="en-US" sz="900" b="1" u="none" strike="noStrike" dirty="0">
                          <a:effectLst/>
                        </a:rPr>
                        <a:t>索引键值</a:t>
                      </a:r>
                      <a:r>
                        <a:rPr lang="en-US" altLang="zh-CN" sz="900" b="1" u="none" strike="noStrike" dirty="0">
                          <a:effectLst/>
                        </a:rPr>
                        <a:t>1</a:t>
                      </a:r>
                      <a:endParaRPr lang="en-US" altLang="zh-CN" sz="9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zh-CN" altLang="en-US" sz="900" b="1" u="none" strike="noStrike" dirty="0">
                          <a:effectLst/>
                        </a:rPr>
                        <a:t>索引键值</a:t>
                      </a:r>
                      <a:r>
                        <a:rPr lang="en-US" altLang="zh-CN" sz="900" b="1" u="none" strike="noStrike" dirty="0">
                          <a:effectLst/>
                        </a:rPr>
                        <a:t>2</a:t>
                      </a:r>
                      <a:endParaRPr lang="en-US" altLang="zh-CN" sz="9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zh-CN" altLang="en-US" sz="900" b="1" u="none" strike="noStrike" dirty="0">
                          <a:effectLst/>
                        </a:rPr>
                        <a:t>索引键值</a:t>
                      </a:r>
                      <a:r>
                        <a:rPr lang="en-US" altLang="zh-CN" sz="900" b="1" u="none" strike="noStrike" dirty="0">
                          <a:effectLst/>
                        </a:rPr>
                        <a:t>3</a:t>
                      </a:r>
                      <a:endParaRPr lang="en-US" altLang="zh-CN" sz="9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zh-CN" altLang="en-US" sz="900" b="1" u="none" strike="noStrike" dirty="0">
                          <a:effectLst/>
                        </a:rPr>
                        <a:t>属性</a:t>
                      </a:r>
                      <a:r>
                        <a:rPr lang="en-US" altLang="zh-CN" sz="900" b="1" u="none" strike="noStrike" dirty="0">
                          <a:effectLst/>
                        </a:rPr>
                        <a:t>1</a:t>
                      </a:r>
                      <a:endParaRPr lang="en-US" altLang="zh-CN" sz="9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zh-CN" altLang="en-US" sz="900" b="1" u="none" strike="noStrike" dirty="0">
                          <a:effectLst/>
                        </a:rPr>
                        <a:t>属性</a:t>
                      </a:r>
                      <a:r>
                        <a:rPr lang="en-US" altLang="zh-CN" sz="900" b="1" u="none" strike="noStrike" dirty="0">
                          <a:effectLst/>
                        </a:rPr>
                        <a:t>2</a:t>
                      </a:r>
                      <a:endParaRPr lang="en-US" altLang="zh-CN" sz="9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zh-CN" altLang="en-US" sz="900" b="1" u="none" strike="noStrike" dirty="0">
                          <a:effectLst/>
                        </a:rPr>
                        <a:t>属性</a:t>
                      </a:r>
                      <a:r>
                        <a:rPr lang="en-US" altLang="zh-CN" sz="900" b="1" u="none" strike="noStrike" dirty="0">
                          <a:effectLst/>
                        </a:rPr>
                        <a:t>3</a:t>
                      </a:r>
                      <a:endParaRPr lang="en-US" altLang="zh-CN" sz="9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zh-CN" altLang="en-US" sz="900" b="1" u="none" strike="noStrike" dirty="0">
                          <a:effectLst/>
                        </a:rPr>
                        <a:t>属性</a:t>
                      </a:r>
                      <a:r>
                        <a:rPr lang="en-US" altLang="zh-CN" sz="900" b="1" u="none" strike="noStrike" dirty="0">
                          <a:effectLst/>
                        </a:rPr>
                        <a:t>4</a:t>
                      </a:r>
                      <a:endParaRPr lang="en-US" altLang="zh-CN" sz="9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zh-CN" altLang="en-US" sz="900" b="1" u="none" strike="noStrike" dirty="0">
                          <a:effectLst/>
                        </a:rPr>
                        <a:t>属性</a:t>
                      </a:r>
                      <a:r>
                        <a:rPr lang="en-US" altLang="zh-CN" sz="900" b="1" u="none" strike="noStrike" dirty="0">
                          <a:effectLst/>
                        </a:rPr>
                        <a:t>5</a:t>
                      </a:r>
                      <a:endParaRPr lang="en-US" altLang="zh-CN" sz="9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dirty="0">
                          <a:effectLst/>
                        </a:rPr>
                        <a:t>SEM Issue Phase</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zh-CN" altLang="en-US" sz="900" u="none" strike="noStrike" dirty="0">
                          <a:effectLst/>
                        </a:rPr>
                        <a:t>通用</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dirty="0">
                          <a:effectLst/>
                        </a:rPr>
                        <a:t>SEM Issue Phase</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en-US" sz="900" u="none" strike="noStrike" dirty="0">
                          <a:effectLst/>
                        </a:rPr>
                        <a:t>F</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a:effectLst/>
                        </a:rPr>
                        <a:t>SEM Issue Phase</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en-US" sz="900" u="none" strike="noStrike">
                          <a:effectLst/>
                        </a:rPr>
                        <a:t>PJ</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a:effectLst/>
                        </a:rPr>
                        <a:t>SEM Issue Phase</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en-US" sz="900" u="none" strike="noStrike" dirty="0">
                          <a:effectLst/>
                        </a:rPr>
                        <a:t>PL</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a:effectLst/>
                        </a:rPr>
                        <a:t>SEM Issue Phase</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en-US" sz="900" u="none" strike="noStrike" dirty="0">
                          <a:effectLst/>
                        </a:rPr>
                        <a:t>PT</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a:effectLst/>
                        </a:rPr>
                        <a:t>SEM Issue Phase</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en-US" sz="900" u="none" strike="noStrike" dirty="0">
                          <a:effectLst/>
                        </a:rPr>
                        <a:t>PP</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a:effectLst/>
                        </a:rPr>
                        <a:t>SEM Issue Phase</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en-US" sz="900" u="none" strike="noStrike">
                          <a:effectLst/>
                        </a:rPr>
                        <a:t>PJL</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a:effectLst/>
                        </a:rPr>
                        <a:t>SEM Issue Phase</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en-US" sz="900" u="none" strike="noStrike" dirty="0">
                          <a:effectLst/>
                        </a:rPr>
                        <a:t>PLT</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a:effectLst/>
                        </a:rPr>
                        <a:t>SEM Issue Phase</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en-US" sz="900" u="none" strike="noStrike" dirty="0">
                          <a:effectLst/>
                        </a:rPr>
                        <a:t>F2</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a:effectLst/>
                        </a:rPr>
                        <a:t>SEM Issue Phase</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en-US" sz="900" u="none" strike="noStrike" dirty="0">
                          <a:effectLst/>
                        </a:rPr>
                        <a:t>PJ2</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a:effectLst/>
                        </a:rPr>
                        <a:t>SEM Issue Phase</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en-US" sz="900" u="none" strike="noStrike">
                          <a:effectLst/>
                        </a:rPr>
                        <a:t>PL2</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r h="204665">
                <a:tc>
                  <a:txBody>
                    <a:bodyPr/>
                    <a:lstStyle/>
                    <a:p>
                      <a:pPr algn="ctr" fontAlgn="ctr"/>
                      <a:r>
                        <a:rPr lang="en-US" sz="900" u="none" strike="noStrike">
                          <a:effectLst/>
                        </a:rPr>
                        <a:t>SEM Issue Phase</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r>
                        <a:rPr lang="en-US" sz="900" u="none" strike="noStrike">
                          <a:effectLst/>
                        </a:rPr>
                        <a:t>PT2</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7859" marR="7859" marT="7859" marB="0" anchor="ctr"/>
                </a:tc>
              </a:tr>
            </a:tbl>
          </a:graphicData>
        </a:graphic>
      </p:graphicFrame>
      <p:sp>
        <p:nvSpPr>
          <p:cNvPr id="24" name="文本框 23"/>
          <p:cNvSpPr txBox="1"/>
          <p:nvPr/>
        </p:nvSpPr>
        <p:spPr>
          <a:xfrm>
            <a:off x="358138" y="542989"/>
            <a:ext cx="6750050" cy="418191"/>
          </a:xfrm>
          <a:prstGeom prst="rect">
            <a:avLst/>
          </a:prstGeom>
          <a:noFill/>
        </p:spPr>
        <p:txBody>
          <a:bodyPr wrap="square" rtlCol="0">
            <a:spAutoFit/>
          </a:bodyPr>
          <a:lstStyle/>
          <a:p>
            <a:pPr marL="361950" indent="-361950">
              <a:lnSpc>
                <a:spcPct val="150000"/>
              </a:lnSpc>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问题阶段设定表</a:t>
            </a:r>
            <a:endParaRPr lang="en-US" altLang="zh-CN" sz="1600" dirty="0" smtClean="0">
              <a:latin typeface="微软雅黑" panose="020B0503020204020204" pitchFamily="34" charset="-122"/>
              <a:ea typeface="微软雅黑" panose="020B0503020204020204" pitchFamily="34" charset="-122"/>
            </a:endParaRPr>
          </a:p>
        </p:txBody>
      </p:sp>
      <p:sp>
        <p:nvSpPr>
          <p:cNvPr id="29" name="文本框 28"/>
          <p:cNvSpPr txBox="1"/>
          <p:nvPr/>
        </p:nvSpPr>
        <p:spPr>
          <a:xfrm>
            <a:off x="693738" y="1035050"/>
            <a:ext cx="5021262" cy="307777"/>
          </a:xfrm>
          <a:prstGeom prst="rect">
            <a:avLst/>
          </a:prstGeom>
          <a:noFill/>
        </p:spPr>
        <p:txBody>
          <a:bodyPr wrap="square" rtlCol="0">
            <a:spAutoFit/>
          </a:bodyPr>
          <a:lstStyle/>
          <a:p>
            <a:r>
              <a:rPr lang="zh-CN" altLang="en-US" sz="1400" dirty="0" smtClean="0">
                <a:solidFill>
                  <a:srgbClr val="FF6600"/>
                </a:solidFill>
              </a:rPr>
              <a:t>用于试装车号及问题发生阶段选择“阶段”值</a:t>
            </a:r>
            <a:endParaRPr lang="zh-CN" altLang="en-US" sz="1400" dirty="0">
              <a:solidFill>
                <a:srgbClr val="FF6600"/>
              </a:solidFill>
            </a:endParaRPr>
          </a:p>
        </p:txBody>
      </p:sp>
    </p:spTree>
    <p:extLst>
      <p:ext uri="{BB962C8B-B14F-4D97-AF65-F5344CB8AC3E}">
        <p14:creationId xmlns:p14="http://schemas.microsoft.com/office/powerpoint/2010/main" val="31266311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1.4 </a:t>
            </a:r>
            <a:r>
              <a:rPr lang="zh-CN" altLang="en-US" sz="2000" b="1" dirty="0" smtClean="0">
                <a:solidFill>
                  <a:srgbClr val="005386"/>
                </a:solidFill>
                <a:latin typeface="Century Gothic" pitchFamily="34" charset="0"/>
                <a:ea typeface="微软雅黑" pitchFamily="34" charset="-122"/>
                <a:cs typeface="Century Gothic" pitchFamily="34" charset="0"/>
              </a:rPr>
              <a:t>自定义键值</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6" name="文本框 5"/>
          <p:cNvSpPr txBox="1"/>
          <p:nvPr/>
        </p:nvSpPr>
        <p:spPr>
          <a:xfrm>
            <a:off x="358138" y="571438"/>
            <a:ext cx="6750050" cy="418191"/>
          </a:xfrm>
          <a:prstGeom prst="rect">
            <a:avLst/>
          </a:prstGeom>
          <a:noFill/>
        </p:spPr>
        <p:txBody>
          <a:bodyPr wrap="square" rtlCol="0">
            <a:spAutoFit/>
          </a:bodyPr>
          <a:lstStyle/>
          <a:p>
            <a:pPr marL="361950" indent="-361950">
              <a:lnSpc>
                <a:spcPct val="150000"/>
              </a:lnSpc>
              <a:buFont typeface="Wingdings" panose="05000000000000000000" pitchFamily="2" charset="2"/>
              <a:buChar char="u"/>
            </a:pPr>
            <a:r>
              <a:rPr lang="zh-CN" altLang="en-US" sz="1600" dirty="0" smtClean="0">
                <a:latin typeface="微软雅黑" panose="020B0503020204020204" pitchFamily="34" charset="-122"/>
                <a:ea typeface="微软雅黑" panose="020B0503020204020204" pitchFamily="34" charset="-122"/>
              </a:rPr>
              <a:t>问题分类和编号设定表</a:t>
            </a:r>
            <a:endParaRPr lang="en-US" altLang="zh-CN" sz="1600"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693738" y="1035050"/>
            <a:ext cx="5021262" cy="307777"/>
          </a:xfrm>
          <a:prstGeom prst="rect">
            <a:avLst/>
          </a:prstGeom>
          <a:noFill/>
        </p:spPr>
        <p:txBody>
          <a:bodyPr wrap="square" rtlCol="0">
            <a:spAutoFit/>
          </a:bodyPr>
          <a:lstStyle/>
          <a:p>
            <a:r>
              <a:rPr lang="zh-CN" altLang="en-US" sz="1400" dirty="0" smtClean="0">
                <a:solidFill>
                  <a:srgbClr val="FF6600"/>
                </a:solidFill>
              </a:rPr>
              <a:t>用于不同问题分类对应不同问题编号</a:t>
            </a:r>
            <a:endParaRPr lang="zh-CN" altLang="en-US" sz="1400" dirty="0">
              <a:solidFill>
                <a:srgbClr val="FF66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553801458"/>
              </p:ext>
            </p:extLst>
          </p:nvPr>
        </p:nvGraphicFramePr>
        <p:xfrm>
          <a:off x="693738" y="1388248"/>
          <a:ext cx="7921624" cy="3444982"/>
        </p:xfrm>
        <a:graphic>
          <a:graphicData uri="http://schemas.openxmlformats.org/drawingml/2006/table">
            <a:tbl>
              <a:tblPr>
                <a:tableStyleId>{073A0DAA-6AF3-43AB-8588-CEC1D06C72B9}</a:tableStyleId>
              </a:tblPr>
              <a:tblGrid>
                <a:gridCol w="1427162"/>
                <a:gridCol w="971550"/>
                <a:gridCol w="939800"/>
                <a:gridCol w="1244600"/>
                <a:gridCol w="857250"/>
                <a:gridCol w="806450"/>
                <a:gridCol w="825500"/>
                <a:gridCol w="849312"/>
              </a:tblGrid>
              <a:tr h="202646">
                <a:tc>
                  <a:txBody>
                    <a:bodyPr/>
                    <a:lstStyle/>
                    <a:p>
                      <a:pPr algn="ctr" fontAlgn="ctr"/>
                      <a:r>
                        <a:rPr lang="zh-CN" altLang="en-US" sz="1000" u="none" strike="noStrike" dirty="0">
                          <a:effectLst/>
                        </a:rPr>
                        <a:t>索引键值</a:t>
                      </a:r>
                      <a:r>
                        <a:rPr lang="en-US" altLang="zh-CN" sz="1000" u="none" strike="noStrike" dirty="0">
                          <a:effectLst/>
                        </a:rPr>
                        <a:t>1</a:t>
                      </a:r>
                      <a:endParaRPr lang="en-US" altLang="zh-CN" sz="10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effectLst/>
                        </a:rPr>
                        <a:t>索引键值</a:t>
                      </a:r>
                      <a:r>
                        <a:rPr lang="en-US" altLang="zh-CN" sz="1000" u="none" strike="noStrike" dirty="0">
                          <a:effectLst/>
                        </a:rPr>
                        <a:t>2</a:t>
                      </a:r>
                      <a:endParaRPr lang="en-US" altLang="zh-CN" sz="10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effectLst/>
                        </a:rPr>
                        <a:t>索引键值</a:t>
                      </a:r>
                      <a:r>
                        <a:rPr lang="en-US" altLang="zh-CN" sz="1000" u="none" strike="noStrike" dirty="0">
                          <a:effectLst/>
                        </a:rPr>
                        <a:t>3</a:t>
                      </a:r>
                      <a:endParaRPr lang="en-US" altLang="zh-CN" sz="10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属性</a:t>
                      </a:r>
                      <a:r>
                        <a:rPr lang="en-US" altLang="zh-CN" sz="1000" u="none" strike="noStrike" dirty="0">
                          <a:solidFill>
                            <a:schemeClr val="bg1"/>
                          </a:solidFill>
                          <a:effectLst/>
                        </a:rPr>
                        <a:t>1</a:t>
                      </a:r>
                      <a:endParaRPr lang="en-US" altLang="zh-CN" sz="1000" b="1"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zh-CN" altLang="en-US" sz="1000" u="none" strike="noStrike" dirty="0">
                          <a:solidFill>
                            <a:schemeClr val="bg1"/>
                          </a:solidFill>
                          <a:effectLst/>
                        </a:rPr>
                        <a:t>属性</a:t>
                      </a:r>
                      <a:r>
                        <a:rPr lang="en-US" altLang="zh-CN" sz="1000" u="none" strike="noStrike" dirty="0">
                          <a:solidFill>
                            <a:schemeClr val="bg1"/>
                          </a:solidFill>
                          <a:effectLst/>
                        </a:rPr>
                        <a:t>2</a:t>
                      </a:r>
                      <a:endParaRPr lang="en-US" altLang="zh-CN" sz="1000" b="1"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r>
                        <a:rPr lang="zh-CN" altLang="en-US" sz="1000" u="none" strike="noStrike" dirty="0">
                          <a:effectLst/>
                        </a:rPr>
                        <a:t>属性</a:t>
                      </a:r>
                      <a:r>
                        <a:rPr lang="en-US" altLang="zh-CN" sz="1000" u="none" strike="noStrike" dirty="0">
                          <a:effectLst/>
                        </a:rPr>
                        <a:t>3</a:t>
                      </a:r>
                      <a:endParaRPr lang="en-US" altLang="zh-CN" sz="10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effectLst/>
                        </a:rPr>
                        <a:t>属性</a:t>
                      </a:r>
                      <a:r>
                        <a:rPr lang="en-US" altLang="zh-CN" sz="1000" u="none" strike="noStrike" dirty="0">
                          <a:effectLst/>
                        </a:rPr>
                        <a:t>4</a:t>
                      </a:r>
                      <a:endParaRPr lang="en-US" altLang="zh-CN" sz="10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effectLst/>
                        </a:rPr>
                        <a:t>属性</a:t>
                      </a:r>
                      <a:r>
                        <a:rPr lang="en-US" altLang="zh-CN" sz="1000" u="none" strike="noStrike" dirty="0">
                          <a:effectLst/>
                        </a:rPr>
                        <a:t>5</a:t>
                      </a:r>
                      <a:endParaRPr lang="en-US" altLang="zh-CN" sz="1000" b="1"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dirty="0">
                          <a:effectLst/>
                        </a:rPr>
                        <a:t>SEM Issue Type</a:t>
                      </a:r>
                      <a:endParaRPr 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通用</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dirty="0">
                          <a:effectLst/>
                        </a:rPr>
                        <a:t>SEM Issue Type</a:t>
                      </a:r>
                      <a:endParaRPr 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市调问题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MR</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dirty="0">
                          <a:effectLst/>
                        </a:rPr>
                        <a:t>SEM Issue Type</a:t>
                      </a:r>
                      <a:endParaRPr 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en-US" sz="1000" u="none" strike="noStrike" dirty="0">
                          <a:solidFill>
                            <a:schemeClr val="bg1"/>
                          </a:solidFill>
                          <a:effectLst/>
                        </a:rPr>
                        <a:t>SEG</a:t>
                      </a:r>
                      <a:r>
                        <a:rPr lang="zh-CN" altLang="en-US" sz="1000" u="none" strike="noStrike" dirty="0">
                          <a:solidFill>
                            <a:schemeClr val="bg1"/>
                          </a:solidFill>
                          <a:effectLst/>
                        </a:rPr>
                        <a:t>造型问题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a:solidFill>
                            <a:schemeClr val="bg1"/>
                          </a:solidFill>
                          <a:effectLst/>
                        </a:rPr>
                        <a:t>ST</a:t>
                      </a:r>
                      <a:endParaRPr lang="en-US" sz="1000" b="0" i="0" u="none" strike="noStrike">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en-US" sz="1000" u="none" strike="noStrike" dirty="0">
                          <a:solidFill>
                            <a:schemeClr val="bg1"/>
                          </a:solidFill>
                          <a:effectLst/>
                        </a:rPr>
                        <a:t>SEG</a:t>
                      </a:r>
                      <a:r>
                        <a:rPr lang="zh-CN" altLang="en-US" sz="1000" u="none" strike="noStrike" dirty="0">
                          <a:solidFill>
                            <a:schemeClr val="bg1"/>
                          </a:solidFill>
                          <a:effectLst/>
                        </a:rPr>
                        <a:t>工程问题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SE</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构造检讨问题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a:solidFill>
                            <a:schemeClr val="bg1"/>
                          </a:solidFill>
                          <a:effectLst/>
                        </a:rPr>
                        <a:t>DD</a:t>
                      </a:r>
                      <a:endParaRPr lang="en-US" sz="1000" b="0" i="0" u="none" strike="noStrike">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试装冲压问题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CY</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试装焊装问题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HZ</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试装涂装问题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a:solidFill>
                            <a:schemeClr val="bg1"/>
                          </a:solidFill>
                          <a:effectLst/>
                        </a:rPr>
                        <a:t>TZ</a:t>
                      </a:r>
                      <a:endParaRPr lang="en-US" sz="1000" b="0" i="0" u="none" strike="noStrike">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试装总装问题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ZZ</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车检问题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VI</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评价问题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VA</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车辆测试问题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VT</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性能测试问题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VP</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试乘试驾问题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TD</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专案问题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PM</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r h="202646">
                <a:tc>
                  <a:txBody>
                    <a:bodyPr/>
                    <a:lstStyle/>
                    <a:p>
                      <a:pPr algn="ctr" fontAlgn="ctr"/>
                      <a:r>
                        <a:rPr lang="en-US" sz="1000" u="none" strike="noStrike">
                          <a:effectLst/>
                        </a:rPr>
                        <a:t>SEM Issue Type</a:t>
                      </a:r>
                      <a:endParaRPr 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r>
                        <a:rPr lang="zh-CN" altLang="en-US" sz="1000" u="none" strike="noStrike" dirty="0">
                          <a:solidFill>
                            <a:schemeClr val="bg1"/>
                          </a:solidFill>
                          <a:effectLst/>
                        </a:rPr>
                        <a:t>投资问题</a:t>
                      </a:r>
                      <a:endParaRPr lang="zh-CN" alt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005386"/>
                    </a:solidFill>
                  </a:tcPr>
                </a:tc>
                <a:tc>
                  <a:txBody>
                    <a:bodyPr/>
                    <a:lstStyle/>
                    <a:p>
                      <a:pPr algn="ctr" fontAlgn="ctr"/>
                      <a:r>
                        <a:rPr lang="en-US" sz="1000" u="none" strike="noStrike" dirty="0">
                          <a:solidFill>
                            <a:schemeClr val="bg1"/>
                          </a:solidFill>
                          <a:effectLst/>
                        </a:rPr>
                        <a:t>IC</a:t>
                      </a:r>
                      <a:endParaRPr lang="en-US" sz="10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211" marR="9211" marT="9211" marB="0" anchor="ctr">
                    <a:solidFill>
                      <a:srgbClr val="FF6600"/>
                    </a:solidFill>
                  </a:tcPr>
                </a:tc>
                <a:tc>
                  <a:txBody>
                    <a:bodyPr/>
                    <a:lstStyle/>
                    <a:p>
                      <a:pPr algn="ctr" fontAlgn="ctr"/>
                      <a:endParaRPr lang="zh-CN" altLang="en-US"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c>
                  <a:txBody>
                    <a:bodyPr/>
                    <a:lstStyle/>
                    <a:p>
                      <a:pPr algn="ctr" fontAlgn="ctr"/>
                      <a:endParaRPr lang="zh-CN" altLang="en-US"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211" marR="9211" marT="9211" marB="0" anchor="ctr"/>
                </a:tc>
              </a:tr>
            </a:tbl>
          </a:graphicData>
        </a:graphic>
      </p:graphicFrame>
      <p:sp>
        <p:nvSpPr>
          <p:cNvPr id="4" name="下箭头 3"/>
          <p:cNvSpPr/>
          <p:nvPr/>
        </p:nvSpPr>
        <p:spPr>
          <a:xfrm>
            <a:off x="4178300" y="387350"/>
            <a:ext cx="863600" cy="955477"/>
          </a:xfrm>
          <a:prstGeom prst="downArrow">
            <a:avLst/>
          </a:prstGeom>
          <a:solidFill>
            <a:srgbClr val="005386">
              <a:alpha val="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0000"/>
                </a:solidFill>
              </a:rPr>
              <a:t>问题分类</a:t>
            </a:r>
            <a:endParaRPr lang="zh-CN" altLang="en-US" sz="1100" dirty="0">
              <a:solidFill>
                <a:srgbClr val="FF0000"/>
              </a:solidFill>
            </a:endParaRPr>
          </a:p>
        </p:txBody>
      </p:sp>
      <p:sp>
        <p:nvSpPr>
          <p:cNvPr id="9" name="下箭头 8"/>
          <p:cNvSpPr/>
          <p:nvPr/>
        </p:nvSpPr>
        <p:spPr>
          <a:xfrm>
            <a:off x="5264150" y="387350"/>
            <a:ext cx="863600" cy="955477"/>
          </a:xfrm>
          <a:prstGeom prst="downArrow">
            <a:avLst/>
          </a:prstGeom>
          <a:solidFill>
            <a:srgbClr val="005386">
              <a:alpha val="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0000"/>
                </a:solidFill>
              </a:rPr>
              <a:t>分类编号</a:t>
            </a:r>
            <a:endParaRPr lang="zh-CN" altLang="en-US" sz="1100" dirty="0">
              <a:solidFill>
                <a:srgbClr val="FF0000"/>
              </a:solidFill>
            </a:endParaRPr>
          </a:p>
        </p:txBody>
      </p:sp>
    </p:spTree>
    <p:extLst>
      <p:ext uri="{BB962C8B-B14F-4D97-AF65-F5344CB8AC3E}">
        <p14:creationId xmlns:p14="http://schemas.microsoft.com/office/powerpoint/2010/main" val="2754351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1.1 </a:t>
            </a:r>
            <a:r>
              <a:rPr lang="zh-CN" altLang="en-US" dirty="0" smtClean="0"/>
              <a:t>部门</a:t>
            </a:r>
            <a:r>
              <a:rPr lang="zh-CN" altLang="en-US" dirty="0"/>
              <a:t>和人员</a:t>
            </a:r>
            <a:r>
              <a:rPr lang="zh-CN" altLang="en-US" dirty="0" smtClean="0"/>
              <a:t>维护</a:t>
            </a:r>
            <a:r>
              <a:rPr lang="en-US" altLang="zh-CN" sz="2000" b="1" dirty="0" smtClean="0">
                <a:solidFill>
                  <a:srgbClr val="005386"/>
                </a:solidFill>
                <a:latin typeface="Century Gothic" pitchFamily="34" charset="0"/>
                <a:ea typeface="微软雅黑" pitchFamily="34" charset="-122"/>
                <a:cs typeface="Century Gothic" pitchFamily="34" charset="0"/>
              </a:rPr>
              <a:t> </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95300" y="664627"/>
            <a:ext cx="8115300" cy="3586161"/>
          </a:xfrm>
          <a:prstGeom prst="rect">
            <a:avLst/>
          </a:prstGeom>
          <a:ln>
            <a:noFill/>
          </a:ln>
        </p:spPr>
        <p:txBody>
          <a:bodyPr wrap="square" rtlCol="0">
            <a:noAutofit/>
          </a:bodyPr>
          <a:lstStyle/>
          <a:p>
            <a:pPr marL="0" indent="0">
              <a:lnSpc>
                <a:spcPct val="200000"/>
              </a:lnSpc>
              <a:buNone/>
            </a:pPr>
            <a:r>
              <a:rPr lang="zh-CN" altLang="en-US" sz="1400" dirty="0" smtClean="0"/>
              <a:t>以下四种情况需要</a:t>
            </a:r>
            <a:r>
              <a:rPr lang="zh-CN" altLang="en-US" sz="1400" dirty="0"/>
              <a:t>对部门和人员进行维护：</a:t>
            </a:r>
            <a:endParaRPr lang="en-US" altLang="zh-CN" sz="1400" dirty="0"/>
          </a:p>
          <a:p>
            <a:pPr marL="285750" indent="-285750">
              <a:lnSpc>
                <a:spcPct val="200000"/>
              </a:lnSpc>
              <a:buFont typeface="Wingdings" panose="05000000000000000000" pitchFamily="2" charset="2"/>
              <a:buChar char="u"/>
            </a:pPr>
            <a:r>
              <a:rPr lang="zh-CN" altLang="en-US" sz="1400" b="1" dirty="0" smtClean="0"/>
              <a:t>新增部门</a:t>
            </a:r>
            <a:endParaRPr lang="en-US" altLang="zh-CN" sz="1400" b="1" dirty="0"/>
          </a:p>
          <a:p>
            <a:pPr marL="285750" indent="-285750">
              <a:lnSpc>
                <a:spcPct val="200000"/>
              </a:lnSpc>
              <a:buFont typeface="Wingdings" panose="05000000000000000000" pitchFamily="2" charset="2"/>
              <a:buChar char="u"/>
            </a:pPr>
            <a:endParaRPr lang="en-US" altLang="zh-CN" sz="1400" dirty="0"/>
          </a:p>
          <a:p>
            <a:pPr marL="285750" indent="-285750">
              <a:lnSpc>
                <a:spcPct val="200000"/>
              </a:lnSpc>
              <a:buFont typeface="Wingdings" panose="05000000000000000000" pitchFamily="2" charset="2"/>
              <a:buChar char="u"/>
            </a:pPr>
            <a:r>
              <a:rPr lang="zh-CN" altLang="en-US" sz="1400" b="1" dirty="0" smtClean="0"/>
              <a:t>新增系统人员</a:t>
            </a:r>
            <a:endParaRPr lang="en-US" altLang="zh-CN" sz="1400" b="1" dirty="0" smtClean="0"/>
          </a:p>
          <a:p>
            <a:pPr marL="171450" indent="-171450">
              <a:lnSpc>
                <a:spcPct val="200000"/>
              </a:lnSpc>
              <a:buFont typeface="Wingdings" panose="05000000000000000000" pitchFamily="2" charset="2"/>
              <a:buChar char="u"/>
            </a:pPr>
            <a:endParaRPr lang="en-US" altLang="zh-CN" sz="1100" i="1" dirty="0"/>
          </a:p>
          <a:p>
            <a:pPr marL="285750" indent="-285750">
              <a:lnSpc>
                <a:spcPct val="200000"/>
              </a:lnSpc>
              <a:buFont typeface="Wingdings" panose="05000000000000000000" pitchFamily="2" charset="2"/>
              <a:buChar char="u"/>
            </a:pPr>
            <a:r>
              <a:rPr lang="zh-CN" altLang="en-US" sz="1400" b="1" dirty="0"/>
              <a:t>部门名称</a:t>
            </a:r>
            <a:r>
              <a:rPr lang="en-US" altLang="zh-CN" sz="1400" b="1" dirty="0"/>
              <a:t>/</a:t>
            </a:r>
            <a:r>
              <a:rPr lang="zh-CN" altLang="en-US" sz="1400" b="1" dirty="0"/>
              <a:t>部门代码发生</a:t>
            </a:r>
            <a:r>
              <a:rPr lang="zh-CN" altLang="en-US" sz="1400" b="1" dirty="0" smtClean="0"/>
              <a:t>变更</a:t>
            </a:r>
            <a:endParaRPr lang="en-US" altLang="zh-CN" sz="1400" b="1" dirty="0" smtClean="0"/>
          </a:p>
          <a:p>
            <a:pPr marL="285750" indent="-285750">
              <a:lnSpc>
                <a:spcPct val="200000"/>
              </a:lnSpc>
              <a:buFont typeface="Wingdings" panose="05000000000000000000" pitchFamily="2" charset="2"/>
              <a:buChar char="u"/>
            </a:pPr>
            <a:endParaRPr lang="en-US" altLang="zh-CN" sz="1400" dirty="0"/>
          </a:p>
          <a:p>
            <a:pPr marL="285750" indent="-285750">
              <a:lnSpc>
                <a:spcPct val="200000"/>
              </a:lnSpc>
              <a:buFont typeface="Wingdings" panose="05000000000000000000" pitchFamily="2" charset="2"/>
              <a:buChar char="u"/>
            </a:pPr>
            <a:r>
              <a:rPr lang="zh-CN" altLang="en-US" sz="1400" b="1" dirty="0"/>
              <a:t>人员调动，所属部门发生</a:t>
            </a:r>
            <a:r>
              <a:rPr lang="zh-CN" altLang="en-US" sz="1400" b="1" dirty="0" smtClean="0"/>
              <a:t>变更</a:t>
            </a:r>
            <a:endParaRPr lang="en-US" altLang="zh-CN" sz="1400" b="1" dirty="0" smtClean="0"/>
          </a:p>
          <a:p>
            <a:pPr>
              <a:lnSpc>
                <a:spcPct val="200000"/>
              </a:lnSpc>
            </a:pPr>
            <a:endParaRPr lang="en-US" altLang="zh-CN" sz="1400" b="1" dirty="0"/>
          </a:p>
        </p:txBody>
      </p:sp>
      <p:sp>
        <p:nvSpPr>
          <p:cNvPr id="32" name="五边形 31">
            <a:hlinkClick r:id="rId2" action="ppaction://hlinksldjump"/>
          </p:cNvPr>
          <p:cNvSpPr/>
          <p:nvPr/>
        </p:nvSpPr>
        <p:spPr>
          <a:xfrm>
            <a:off x="893964" y="1613913"/>
            <a:ext cx="1463040"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创建部门</a:t>
            </a:r>
            <a:endParaRPr lang="zh-CN" altLang="en-US" sz="1600" dirty="0">
              <a:solidFill>
                <a:schemeClr val="bg1"/>
              </a:solidFill>
            </a:endParaRPr>
          </a:p>
        </p:txBody>
      </p:sp>
      <p:sp>
        <p:nvSpPr>
          <p:cNvPr id="35" name="五边形 34">
            <a:hlinkClick r:id="rId3" action="ppaction://hlinksldjump"/>
          </p:cNvPr>
          <p:cNvSpPr/>
          <p:nvPr/>
        </p:nvSpPr>
        <p:spPr>
          <a:xfrm>
            <a:off x="2357004" y="1613913"/>
            <a:ext cx="1463040"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smtClean="0">
                <a:solidFill>
                  <a:schemeClr val="bg1"/>
                </a:solidFill>
                <a:latin typeface="微软雅黑 Light" panose="020B0502040204020203" pitchFamily="34" charset="-122"/>
                <a:ea typeface="微软雅黑 Light" panose="020B0502040204020203" pitchFamily="34" charset="-122"/>
              </a:rPr>
              <a:t>创建子部门</a:t>
            </a:r>
            <a:endParaRPr lang="zh-CN" altLang="en-US" sz="1600" dirty="0">
              <a:solidFill>
                <a:schemeClr val="bg1"/>
              </a:solidFill>
            </a:endParaRPr>
          </a:p>
        </p:txBody>
      </p:sp>
      <p:sp>
        <p:nvSpPr>
          <p:cNvPr id="36" name="五边形 35">
            <a:hlinkClick r:id="rId4" action="ppaction://hlinksldjump"/>
          </p:cNvPr>
          <p:cNvSpPr/>
          <p:nvPr/>
        </p:nvSpPr>
        <p:spPr>
          <a:xfrm>
            <a:off x="3820044" y="1613913"/>
            <a:ext cx="1463040"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删除部门</a:t>
            </a:r>
            <a:endParaRPr lang="zh-CN" altLang="en-US" sz="1600" dirty="0">
              <a:solidFill>
                <a:schemeClr val="bg1"/>
              </a:solidFill>
            </a:endParaRPr>
          </a:p>
        </p:txBody>
      </p:sp>
      <p:sp>
        <p:nvSpPr>
          <p:cNvPr id="37" name="五边形 36">
            <a:hlinkClick r:id="rId5" action="ppaction://hlinksldjump"/>
          </p:cNvPr>
          <p:cNvSpPr/>
          <p:nvPr/>
        </p:nvSpPr>
        <p:spPr>
          <a:xfrm>
            <a:off x="893964" y="2429849"/>
            <a:ext cx="1463040"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创建人员</a:t>
            </a:r>
            <a:endParaRPr lang="zh-CN" altLang="en-US" sz="1600" dirty="0">
              <a:solidFill>
                <a:schemeClr val="bg1"/>
              </a:solidFill>
            </a:endParaRPr>
          </a:p>
        </p:txBody>
      </p:sp>
      <p:sp>
        <p:nvSpPr>
          <p:cNvPr id="38" name="五边形 37">
            <a:hlinkClick r:id="rId6" action="ppaction://hlinksldjump"/>
          </p:cNvPr>
          <p:cNvSpPr/>
          <p:nvPr/>
        </p:nvSpPr>
        <p:spPr>
          <a:xfrm>
            <a:off x="2357004" y="2429849"/>
            <a:ext cx="2318410"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为人员添加</a:t>
            </a:r>
            <a:r>
              <a:rPr lang="en-US" altLang="zh-CN" sz="1600" dirty="0">
                <a:solidFill>
                  <a:schemeClr val="bg1"/>
                </a:solidFill>
                <a:latin typeface="微软雅黑 Light" panose="020B0502040204020203" pitchFamily="34" charset="-122"/>
                <a:ea typeface="微软雅黑 Light" panose="020B0502040204020203" pitchFamily="34" charset="-122"/>
              </a:rPr>
              <a:t>/</a:t>
            </a:r>
            <a:r>
              <a:rPr lang="zh-CN" altLang="en-US" sz="1600" dirty="0">
                <a:solidFill>
                  <a:schemeClr val="bg1"/>
                </a:solidFill>
                <a:latin typeface="微软雅黑 Light" panose="020B0502040204020203" pitchFamily="34" charset="-122"/>
                <a:ea typeface="微软雅黑 Light" panose="020B0502040204020203" pitchFamily="34" charset="-122"/>
              </a:rPr>
              <a:t>删除角色</a:t>
            </a:r>
            <a:endParaRPr lang="zh-CN" altLang="en-US" sz="1600" dirty="0">
              <a:solidFill>
                <a:schemeClr val="bg1"/>
              </a:solidFill>
            </a:endParaRPr>
          </a:p>
        </p:txBody>
      </p:sp>
      <p:sp>
        <p:nvSpPr>
          <p:cNvPr id="40" name="五边形 39">
            <a:hlinkClick r:id="rId7" action="ppaction://hlinksldjump"/>
          </p:cNvPr>
          <p:cNvSpPr/>
          <p:nvPr/>
        </p:nvSpPr>
        <p:spPr>
          <a:xfrm>
            <a:off x="4675414" y="2429849"/>
            <a:ext cx="2020506"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1600" dirty="0">
                <a:solidFill>
                  <a:schemeClr val="bg1"/>
                </a:solidFill>
                <a:latin typeface="微软雅黑 Light" panose="020B0502040204020203" pitchFamily="34" charset="-122"/>
                <a:ea typeface="微软雅黑 Light" panose="020B0502040204020203" pitchFamily="34" charset="-122"/>
              </a:rPr>
              <a:t>为人员添加许可证</a:t>
            </a:r>
            <a:endParaRPr lang="en-US" altLang="zh-CN" sz="1600" i="1" dirty="0">
              <a:solidFill>
                <a:schemeClr val="bg1"/>
              </a:solidFill>
            </a:endParaRPr>
          </a:p>
        </p:txBody>
      </p:sp>
      <p:sp>
        <p:nvSpPr>
          <p:cNvPr id="41" name="五边形 40">
            <a:hlinkClick r:id="rId8" action="ppaction://hlinksldjump"/>
          </p:cNvPr>
          <p:cNvSpPr/>
          <p:nvPr/>
        </p:nvSpPr>
        <p:spPr>
          <a:xfrm>
            <a:off x="893964" y="3225574"/>
            <a:ext cx="1689778"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修改部门信息</a:t>
            </a:r>
            <a:endParaRPr lang="zh-CN" altLang="en-US" sz="1600" dirty="0">
              <a:solidFill>
                <a:schemeClr val="bg1"/>
              </a:solidFill>
            </a:endParaRPr>
          </a:p>
        </p:txBody>
      </p:sp>
      <p:sp>
        <p:nvSpPr>
          <p:cNvPr id="42" name="五边形 41">
            <a:hlinkClick r:id="rId9" action="ppaction://hlinksldjump"/>
          </p:cNvPr>
          <p:cNvSpPr/>
          <p:nvPr/>
        </p:nvSpPr>
        <p:spPr>
          <a:xfrm>
            <a:off x="893964" y="4069369"/>
            <a:ext cx="2306549" cy="362838"/>
          </a:xfrm>
          <a:prstGeom prst="homePlate">
            <a:avLst/>
          </a:prstGeom>
          <a:solidFill>
            <a:srgbClr val="3C8C9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为部门添加</a:t>
            </a:r>
            <a:r>
              <a:rPr lang="en-US" altLang="zh-CN" sz="1600" dirty="0">
                <a:solidFill>
                  <a:schemeClr val="bg1"/>
                </a:solidFill>
                <a:latin typeface="微软雅黑 Light" panose="020B0502040204020203" pitchFamily="34" charset="-122"/>
                <a:ea typeface="微软雅黑 Light" panose="020B0502040204020203" pitchFamily="34" charset="-122"/>
              </a:rPr>
              <a:t>/</a:t>
            </a:r>
            <a:r>
              <a:rPr lang="zh-CN" altLang="en-US" sz="1600" dirty="0">
                <a:solidFill>
                  <a:schemeClr val="bg1"/>
                </a:solidFill>
                <a:latin typeface="微软雅黑 Light" panose="020B0502040204020203" pitchFamily="34" charset="-122"/>
                <a:ea typeface="微软雅黑 Light" panose="020B0502040204020203" pitchFamily="34" charset="-122"/>
              </a:rPr>
              <a:t>删除人员</a:t>
            </a:r>
            <a:endParaRPr lang="zh-CN" altLang="en-US" sz="1600" dirty="0">
              <a:solidFill>
                <a:schemeClr val="bg1"/>
              </a:solidFill>
            </a:endParaRPr>
          </a:p>
        </p:txBody>
      </p:sp>
    </p:spTree>
    <p:extLst>
      <p:ext uri="{BB962C8B-B14F-4D97-AF65-F5344CB8AC3E}">
        <p14:creationId xmlns:p14="http://schemas.microsoft.com/office/powerpoint/2010/main" val="2229855801"/>
      </p:ext>
    </p:extLst>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1.4 </a:t>
            </a:r>
            <a:r>
              <a:rPr lang="zh-CN" altLang="en-US" sz="2000" b="1" dirty="0" smtClean="0">
                <a:solidFill>
                  <a:srgbClr val="005386"/>
                </a:solidFill>
                <a:latin typeface="Century Gothic" pitchFamily="34" charset="0"/>
                <a:ea typeface="微软雅黑" pitchFamily="34" charset="-122"/>
                <a:cs typeface="Century Gothic" pitchFamily="34" charset="0"/>
              </a:rPr>
              <a:t>自定义键值</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6" name="文本框 5"/>
          <p:cNvSpPr txBox="1"/>
          <p:nvPr/>
        </p:nvSpPr>
        <p:spPr>
          <a:xfrm>
            <a:off x="358138" y="571438"/>
            <a:ext cx="6750050" cy="418191"/>
          </a:xfrm>
          <a:prstGeom prst="rect">
            <a:avLst/>
          </a:prstGeom>
          <a:noFill/>
        </p:spPr>
        <p:txBody>
          <a:bodyPr wrap="square" rtlCol="0">
            <a:spAutoFit/>
          </a:bodyPr>
          <a:lstStyle/>
          <a:p>
            <a:pPr marL="361950" indent="-3619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文档分类和密级设定表</a:t>
            </a:r>
            <a:endParaRPr lang="en-US" altLang="zh-CN" sz="1600"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693738" y="1035050"/>
            <a:ext cx="5021262" cy="307777"/>
          </a:xfrm>
          <a:prstGeom prst="rect">
            <a:avLst/>
          </a:prstGeom>
          <a:noFill/>
        </p:spPr>
        <p:txBody>
          <a:bodyPr wrap="square" rtlCol="0">
            <a:spAutoFit/>
          </a:bodyPr>
          <a:lstStyle/>
          <a:p>
            <a:r>
              <a:rPr lang="zh-CN" altLang="en-US" sz="1400" dirty="0" smtClean="0">
                <a:solidFill>
                  <a:srgbClr val="FF6600"/>
                </a:solidFill>
              </a:rPr>
              <a:t>对不同部门的所有文档进行分类</a:t>
            </a:r>
            <a:endParaRPr lang="zh-CN" altLang="en-US" sz="1400" dirty="0">
              <a:solidFill>
                <a:srgbClr val="FF6600"/>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177380132"/>
              </p:ext>
            </p:extLst>
          </p:nvPr>
        </p:nvGraphicFramePr>
        <p:xfrm>
          <a:off x="693738" y="1388248"/>
          <a:ext cx="7512050" cy="1738310"/>
        </p:xfrm>
        <a:graphic>
          <a:graphicData uri="http://schemas.openxmlformats.org/drawingml/2006/table">
            <a:tbl>
              <a:tblPr>
                <a:tableStyleId>{5C22544A-7EE6-4342-B048-85BDC9FD1C3A}</a:tableStyleId>
              </a:tblPr>
              <a:tblGrid>
                <a:gridCol w="2122829"/>
                <a:gridCol w="772771"/>
                <a:gridCol w="781050"/>
                <a:gridCol w="742950"/>
                <a:gridCol w="1367904"/>
                <a:gridCol w="645046"/>
                <a:gridCol w="501650"/>
                <a:gridCol w="577850"/>
              </a:tblGrid>
              <a:tr h="248330">
                <a:tc>
                  <a:txBody>
                    <a:bodyPr/>
                    <a:lstStyle/>
                    <a:p>
                      <a:pPr marL="0" algn="ctr" defTabSz="879152" rtl="0" eaLnBrk="1" fontAlgn="ctr" latinLnBrk="0" hangingPunct="1"/>
                      <a:r>
                        <a:rPr lang="zh-CN" altLang="en-US" sz="1000" b="1" u="none" strike="noStrike" kern="1200" dirty="0">
                          <a:solidFill>
                            <a:schemeClr val="dk1"/>
                          </a:solidFill>
                          <a:effectLst/>
                          <a:latin typeface="+mn-ea"/>
                          <a:ea typeface="+mn-ea"/>
                          <a:cs typeface="+mn-cs"/>
                        </a:rPr>
                        <a:t>索引键值</a:t>
                      </a:r>
                      <a:r>
                        <a:rPr lang="en-US" altLang="zh-CN" sz="1000" b="1" u="none" strike="noStrike" kern="1200" dirty="0">
                          <a:solidFill>
                            <a:schemeClr val="dk1"/>
                          </a:solidFill>
                          <a:effectLst/>
                          <a:latin typeface="+mn-ea"/>
                          <a:ea typeface="+mn-ea"/>
                          <a:cs typeface="+mn-cs"/>
                        </a:rPr>
                        <a:t>1</a:t>
                      </a:r>
                    </a:p>
                  </a:txBody>
                  <a:tcPr marL="9525" marR="9525" marT="9525" marB="0" anchor="ctr"/>
                </a:tc>
                <a:tc>
                  <a:txBody>
                    <a:bodyPr/>
                    <a:lstStyle/>
                    <a:p>
                      <a:pPr marL="0" algn="ctr" defTabSz="879152" rtl="0" eaLnBrk="1" fontAlgn="ctr" latinLnBrk="0" hangingPunct="1"/>
                      <a:r>
                        <a:rPr lang="zh-CN" altLang="en-US" sz="1000" b="1" u="none" strike="noStrike" kern="1200" dirty="0">
                          <a:solidFill>
                            <a:schemeClr val="dk1"/>
                          </a:solidFill>
                          <a:effectLst/>
                          <a:latin typeface="+mn-ea"/>
                          <a:ea typeface="+mn-ea"/>
                          <a:cs typeface="+mn-cs"/>
                        </a:rPr>
                        <a:t>索引键值</a:t>
                      </a:r>
                      <a:r>
                        <a:rPr lang="en-US" altLang="zh-CN" sz="1000" b="1" u="none" strike="noStrike" kern="1200" dirty="0">
                          <a:solidFill>
                            <a:schemeClr val="dk1"/>
                          </a:solidFill>
                          <a:effectLst/>
                          <a:latin typeface="+mn-ea"/>
                          <a:ea typeface="+mn-ea"/>
                          <a:cs typeface="+mn-cs"/>
                        </a:rPr>
                        <a:t>2</a:t>
                      </a:r>
                    </a:p>
                  </a:txBody>
                  <a:tcPr marL="9525" marR="9525" marT="9525" marB="0" anchor="ctr"/>
                </a:tc>
                <a:tc>
                  <a:txBody>
                    <a:bodyPr/>
                    <a:lstStyle/>
                    <a:p>
                      <a:pPr marL="0" algn="ctr" defTabSz="879152" rtl="0" eaLnBrk="1" fontAlgn="ctr" latinLnBrk="0" hangingPunct="1"/>
                      <a:r>
                        <a:rPr lang="zh-CN" altLang="en-US" sz="1000" b="1" u="none" strike="noStrike" kern="1200" dirty="0">
                          <a:solidFill>
                            <a:schemeClr val="dk1"/>
                          </a:solidFill>
                          <a:effectLst/>
                          <a:latin typeface="+mn-ea"/>
                          <a:ea typeface="+mn-ea"/>
                          <a:cs typeface="+mn-cs"/>
                        </a:rPr>
                        <a:t>索引键值</a:t>
                      </a:r>
                      <a:r>
                        <a:rPr lang="en-US" altLang="zh-CN" sz="1000" b="1" u="none" strike="noStrike" kern="1200" dirty="0">
                          <a:solidFill>
                            <a:schemeClr val="dk1"/>
                          </a:solidFill>
                          <a:effectLst/>
                          <a:latin typeface="+mn-ea"/>
                          <a:ea typeface="+mn-ea"/>
                          <a:cs typeface="+mn-cs"/>
                        </a:rPr>
                        <a:t>3</a:t>
                      </a:r>
                    </a:p>
                  </a:txBody>
                  <a:tcPr marL="9525" marR="9525" marT="9525" marB="0" anchor="ctr"/>
                </a:tc>
                <a:tc>
                  <a:txBody>
                    <a:bodyPr/>
                    <a:lstStyle/>
                    <a:p>
                      <a:pPr marL="0" algn="ctr" defTabSz="879152" rtl="0" eaLnBrk="1" fontAlgn="ctr" latinLnBrk="0" hangingPunct="1"/>
                      <a:r>
                        <a:rPr lang="zh-CN" altLang="en-US" sz="1000" b="1" u="none" strike="noStrike" kern="1200" dirty="0">
                          <a:solidFill>
                            <a:schemeClr val="dk1"/>
                          </a:solidFill>
                          <a:effectLst/>
                          <a:latin typeface="+mn-ea"/>
                          <a:ea typeface="+mn-ea"/>
                          <a:cs typeface="+mn-cs"/>
                        </a:rPr>
                        <a:t>属性</a:t>
                      </a:r>
                      <a:r>
                        <a:rPr lang="en-US" altLang="zh-CN" sz="1000" b="1" u="none" strike="noStrike" kern="1200" dirty="0">
                          <a:solidFill>
                            <a:schemeClr val="dk1"/>
                          </a:solidFill>
                          <a:effectLst/>
                          <a:latin typeface="+mn-ea"/>
                          <a:ea typeface="+mn-ea"/>
                          <a:cs typeface="+mn-cs"/>
                        </a:rPr>
                        <a:t>1</a:t>
                      </a:r>
                    </a:p>
                  </a:txBody>
                  <a:tcPr marL="9525" marR="9525" marT="9525" marB="0" anchor="ctr"/>
                </a:tc>
                <a:tc>
                  <a:txBody>
                    <a:bodyPr/>
                    <a:lstStyle/>
                    <a:p>
                      <a:pPr marL="0" algn="ctr" defTabSz="879152" rtl="0" eaLnBrk="1" fontAlgn="ctr" latinLnBrk="0" hangingPunct="1"/>
                      <a:r>
                        <a:rPr lang="zh-CN" altLang="en-US" sz="1000" b="1" u="none" strike="noStrike" kern="1200" dirty="0">
                          <a:solidFill>
                            <a:schemeClr val="dk1"/>
                          </a:solidFill>
                          <a:effectLst/>
                          <a:latin typeface="+mn-ea"/>
                          <a:ea typeface="+mn-ea"/>
                          <a:cs typeface="+mn-cs"/>
                        </a:rPr>
                        <a:t>属性</a:t>
                      </a:r>
                      <a:r>
                        <a:rPr lang="en-US" altLang="zh-CN" sz="1000" b="1" u="none" strike="noStrike" kern="1200" dirty="0">
                          <a:solidFill>
                            <a:schemeClr val="dk1"/>
                          </a:solidFill>
                          <a:effectLst/>
                          <a:latin typeface="+mn-ea"/>
                          <a:ea typeface="+mn-ea"/>
                          <a:cs typeface="+mn-cs"/>
                        </a:rPr>
                        <a:t>2</a:t>
                      </a:r>
                    </a:p>
                  </a:txBody>
                  <a:tcPr marL="9525" marR="9525" marT="9525" marB="0" anchor="ctr"/>
                </a:tc>
                <a:tc>
                  <a:txBody>
                    <a:bodyPr/>
                    <a:lstStyle/>
                    <a:p>
                      <a:pPr marL="0" algn="ctr" defTabSz="879152" rtl="0" eaLnBrk="1" fontAlgn="ctr" latinLnBrk="0" hangingPunct="1"/>
                      <a:r>
                        <a:rPr lang="zh-CN" altLang="en-US" sz="1000" b="1" u="none" strike="noStrike" kern="1200" dirty="0">
                          <a:solidFill>
                            <a:schemeClr val="dk1"/>
                          </a:solidFill>
                          <a:effectLst/>
                          <a:latin typeface="+mn-ea"/>
                          <a:ea typeface="+mn-ea"/>
                          <a:cs typeface="+mn-cs"/>
                        </a:rPr>
                        <a:t>属性</a:t>
                      </a:r>
                      <a:r>
                        <a:rPr lang="en-US" altLang="zh-CN" sz="1000" b="1" u="none" strike="noStrike" kern="1200" dirty="0">
                          <a:solidFill>
                            <a:schemeClr val="dk1"/>
                          </a:solidFill>
                          <a:effectLst/>
                          <a:latin typeface="+mn-ea"/>
                          <a:ea typeface="+mn-ea"/>
                          <a:cs typeface="+mn-cs"/>
                        </a:rPr>
                        <a:t>3</a:t>
                      </a:r>
                    </a:p>
                  </a:txBody>
                  <a:tcPr marL="9525" marR="9525" marT="9525" marB="0" anchor="ctr"/>
                </a:tc>
                <a:tc>
                  <a:txBody>
                    <a:bodyPr/>
                    <a:lstStyle/>
                    <a:p>
                      <a:pPr marL="0" algn="ctr" defTabSz="879152" rtl="0" eaLnBrk="1" fontAlgn="ctr" latinLnBrk="0" hangingPunct="1"/>
                      <a:r>
                        <a:rPr lang="zh-CN" altLang="en-US" sz="1000" b="1" u="none" strike="noStrike" kern="1200" dirty="0">
                          <a:solidFill>
                            <a:schemeClr val="dk1"/>
                          </a:solidFill>
                          <a:effectLst/>
                          <a:latin typeface="+mn-ea"/>
                          <a:ea typeface="+mn-ea"/>
                          <a:cs typeface="+mn-cs"/>
                        </a:rPr>
                        <a:t>属性</a:t>
                      </a:r>
                      <a:r>
                        <a:rPr lang="en-US" altLang="zh-CN" sz="1000" b="1" u="none" strike="noStrike" kern="1200" dirty="0">
                          <a:solidFill>
                            <a:schemeClr val="dk1"/>
                          </a:solidFill>
                          <a:effectLst/>
                          <a:latin typeface="+mn-ea"/>
                          <a:ea typeface="+mn-ea"/>
                          <a:cs typeface="+mn-cs"/>
                        </a:rPr>
                        <a:t>4</a:t>
                      </a:r>
                    </a:p>
                  </a:txBody>
                  <a:tcPr marL="9525" marR="9525" marT="9525" marB="0" anchor="ctr"/>
                </a:tc>
                <a:tc>
                  <a:txBody>
                    <a:bodyPr/>
                    <a:lstStyle/>
                    <a:p>
                      <a:pPr marL="0" algn="ctr" defTabSz="879152" rtl="0" eaLnBrk="1" fontAlgn="ctr" latinLnBrk="0" hangingPunct="1"/>
                      <a:r>
                        <a:rPr lang="zh-CN" altLang="en-US" sz="1000" b="1" u="none" strike="noStrike" kern="1200" dirty="0">
                          <a:solidFill>
                            <a:schemeClr val="dk1"/>
                          </a:solidFill>
                          <a:effectLst/>
                          <a:latin typeface="+mn-ea"/>
                          <a:ea typeface="+mn-ea"/>
                          <a:cs typeface="+mn-cs"/>
                        </a:rPr>
                        <a:t>属性</a:t>
                      </a:r>
                      <a:r>
                        <a:rPr lang="en-US" altLang="zh-CN" sz="1000" b="1" u="none" strike="noStrike" kern="1200" dirty="0">
                          <a:solidFill>
                            <a:schemeClr val="dk1"/>
                          </a:solidFill>
                          <a:effectLst/>
                          <a:latin typeface="+mn-ea"/>
                          <a:ea typeface="+mn-ea"/>
                          <a:cs typeface="+mn-cs"/>
                        </a:rPr>
                        <a:t>5</a:t>
                      </a:r>
                    </a:p>
                  </a:txBody>
                  <a:tcPr marL="9525" marR="9525" marT="9525" marB="0" anchor="ctr"/>
                </a:tc>
              </a:tr>
              <a:tr h="248330">
                <a:tc>
                  <a:txBody>
                    <a:bodyPr/>
                    <a:lstStyle/>
                    <a:p>
                      <a:pPr algn="ctr" fontAlgn="ctr"/>
                      <a:r>
                        <a:rPr lang="en-US" sz="1000" u="none" strike="noStrike" dirty="0">
                          <a:effectLst/>
                        </a:rPr>
                        <a:t>SEM File Compiled Department</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dirty="0">
                          <a:effectLst/>
                        </a:rPr>
                        <a:t>商企</a:t>
                      </a: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dirty="0">
                          <a:effectLst/>
                        </a:rPr>
                        <a:t>市调报告</a:t>
                      </a: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dirty="0">
                          <a:effectLst/>
                        </a:rPr>
                        <a:t>秘密</a:t>
                      </a: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248330">
                <a:tc>
                  <a:txBody>
                    <a:bodyPr/>
                    <a:lstStyle/>
                    <a:p>
                      <a:pPr algn="ctr" fontAlgn="ctr"/>
                      <a:r>
                        <a:rPr lang="en-US" sz="1000" u="none" strike="noStrike" dirty="0">
                          <a:effectLst/>
                        </a:rPr>
                        <a:t>SEM File Compiled Department</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dirty="0">
                          <a:effectLst/>
                        </a:rPr>
                        <a:t>商企</a:t>
                      </a: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a:effectLst/>
                        </a:rPr>
                        <a:t>商品企划书</a:t>
                      </a: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a:effectLst/>
                        </a:rPr>
                        <a:t>秘密</a:t>
                      </a: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248330">
                <a:tc>
                  <a:txBody>
                    <a:bodyPr/>
                    <a:lstStyle/>
                    <a:p>
                      <a:pPr algn="ctr" fontAlgn="ctr"/>
                      <a:r>
                        <a:rPr lang="en-US" sz="1000" u="none" strike="noStrike" dirty="0">
                          <a:effectLst/>
                        </a:rPr>
                        <a:t>SEM File Compiled Department</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dirty="0">
                          <a:effectLst/>
                        </a:rPr>
                        <a:t>商企</a:t>
                      </a: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dirty="0">
                          <a:effectLst/>
                        </a:rPr>
                        <a:t>开发目标值</a:t>
                      </a: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a:effectLst/>
                        </a:rPr>
                        <a:t>秘密</a:t>
                      </a: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248330">
                <a:tc>
                  <a:txBody>
                    <a:bodyPr/>
                    <a:lstStyle/>
                    <a:p>
                      <a:pPr algn="ctr" fontAlgn="ctr"/>
                      <a:r>
                        <a:rPr lang="en-US" sz="1000" u="none" strike="noStrike" dirty="0">
                          <a:effectLst/>
                        </a:rPr>
                        <a:t>SEM File Compiled Department</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a:effectLst/>
                        </a:rPr>
                        <a:t>商企</a:t>
                      </a: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dirty="0">
                          <a:effectLst/>
                        </a:rPr>
                        <a:t>项目报告书</a:t>
                      </a: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a:effectLst/>
                        </a:rPr>
                        <a:t>秘密</a:t>
                      </a: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248330">
                <a:tc>
                  <a:txBody>
                    <a:bodyPr/>
                    <a:lstStyle/>
                    <a:p>
                      <a:pPr algn="ctr" fontAlgn="ctr"/>
                      <a:r>
                        <a:rPr lang="en-US" sz="1000" u="none" strike="noStrike" dirty="0">
                          <a:effectLst/>
                        </a:rPr>
                        <a:t>SEM File Compiled Department</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a:effectLst/>
                        </a:rPr>
                        <a:t>商企</a:t>
                      </a: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dirty="0">
                          <a:effectLst/>
                        </a:rPr>
                        <a:t>仕样需求书</a:t>
                      </a: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a:effectLst/>
                        </a:rPr>
                        <a:t>普通</a:t>
                      </a: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r h="248330">
                <a:tc>
                  <a:txBody>
                    <a:bodyPr/>
                    <a:lstStyle/>
                    <a:p>
                      <a:pPr algn="ctr" fontAlgn="ctr"/>
                      <a:r>
                        <a:rPr lang="en-US" sz="1000" u="none" strike="noStrike" dirty="0">
                          <a:effectLst/>
                        </a:rPr>
                        <a:t>SEM File Compiled Department</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a:effectLst/>
                        </a:rPr>
                        <a:t>商企</a:t>
                      </a:r>
                      <a:endParaRPr lang="zh-CN" altLang="en-US" sz="1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000" u="none" strike="noStrike" dirty="0">
                          <a:effectLst/>
                        </a:rPr>
                        <a:t>PPL-</a:t>
                      </a:r>
                      <a:r>
                        <a:rPr lang="zh-CN" altLang="en-US" sz="1000" u="none" strike="noStrike" dirty="0">
                          <a:effectLst/>
                        </a:rPr>
                        <a:t>仕样配置表</a:t>
                      </a: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000" u="none" strike="noStrike" dirty="0">
                          <a:effectLst/>
                        </a:rPr>
                        <a:t>普通</a:t>
                      </a: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r>
            </a:tbl>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28050956"/>
              </p:ext>
            </p:extLst>
          </p:nvPr>
        </p:nvGraphicFramePr>
        <p:xfrm>
          <a:off x="6298563" y="442913"/>
          <a:ext cx="914400" cy="828675"/>
        </p:xfrm>
        <a:graphic>
          <a:graphicData uri="http://schemas.openxmlformats.org/presentationml/2006/ole">
            <mc:AlternateContent xmlns:mc="http://schemas.openxmlformats.org/markup-compatibility/2006">
              <mc:Choice xmlns:v="urn:schemas-microsoft-com:vml" Requires="v">
                <p:oleObj spid="_x0000_s3192" name="工作表" showAsIcon="1" r:id="rId3" imgW="914400" imgH="828720" progId="Excel.Sheet.8">
                  <p:embed/>
                </p:oleObj>
              </mc:Choice>
              <mc:Fallback>
                <p:oleObj name="工作表" showAsIcon="1" r:id="rId3" imgW="914400" imgH="828720" progId="Excel.Sheet.8">
                  <p:embed/>
                  <p:pic>
                    <p:nvPicPr>
                      <p:cNvPr id="0" name=""/>
                      <p:cNvPicPr/>
                      <p:nvPr/>
                    </p:nvPicPr>
                    <p:blipFill>
                      <a:blip r:embed="rId4"/>
                      <a:stretch>
                        <a:fillRect/>
                      </a:stretch>
                    </p:blipFill>
                    <p:spPr>
                      <a:xfrm>
                        <a:off x="6298563" y="442913"/>
                        <a:ext cx="914400" cy="828675"/>
                      </a:xfrm>
                      <a:prstGeom prst="rect">
                        <a:avLst/>
                      </a:prstGeom>
                    </p:spPr>
                  </p:pic>
                </p:oleObj>
              </mc:Fallback>
            </mc:AlternateContent>
          </a:graphicData>
        </a:graphic>
      </p:graphicFrame>
      <p:sp>
        <p:nvSpPr>
          <p:cNvPr id="9" name="矩形标注 8"/>
          <p:cNvSpPr/>
          <p:nvPr/>
        </p:nvSpPr>
        <p:spPr>
          <a:xfrm>
            <a:off x="4298950" y="3243218"/>
            <a:ext cx="539750" cy="304800"/>
          </a:xfrm>
          <a:prstGeom prst="wedgeRectCallout">
            <a:avLst>
              <a:gd name="adj1" fmla="val 23571"/>
              <a:gd name="adj2" fmla="val -103452"/>
            </a:avLst>
          </a:prstGeom>
          <a:solidFill>
            <a:schemeClr val="bg1">
              <a:alpha val="0"/>
            </a:schemeClr>
          </a:solidFill>
          <a:ln w="127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6600"/>
                </a:solidFill>
              </a:rPr>
              <a:t>部门</a:t>
            </a:r>
            <a:endParaRPr lang="zh-CN" altLang="en-US" sz="1100" dirty="0">
              <a:solidFill>
                <a:srgbClr val="FF6600"/>
              </a:solidFill>
            </a:endParaRPr>
          </a:p>
        </p:txBody>
      </p:sp>
      <p:sp>
        <p:nvSpPr>
          <p:cNvPr id="11" name="矩形标注 10"/>
          <p:cNvSpPr/>
          <p:nvPr/>
        </p:nvSpPr>
        <p:spPr>
          <a:xfrm>
            <a:off x="5454650" y="3243218"/>
            <a:ext cx="774700" cy="304800"/>
          </a:xfrm>
          <a:prstGeom prst="wedgeRectCallout">
            <a:avLst>
              <a:gd name="adj1" fmla="val 23571"/>
              <a:gd name="adj2" fmla="val -103452"/>
            </a:avLst>
          </a:prstGeom>
          <a:solidFill>
            <a:schemeClr val="bg1">
              <a:alpha val="0"/>
            </a:schemeClr>
          </a:solidFill>
          <a:ln w="127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6600"/>
                </a:solidFill>
              </a:rPr>
              <a:t>文档分类</a:t>
            </a:r>
            <a:endParaRPr lang="zh-CN" altLang="en-US" sz="1100" dirty="0">
              <a:solidFill>
                <a:srgbClr val="FF6600"/>
              </a:solidFill>
            </a:endParaRPr>
          </a:p>
        </p:txBody>
      </p:sp>
      <p:sp>
        <p:nvSpPr>
          <p:cNvPr id="12" name="矩形标注 11"/>
          <p:cNvSpPr/>
          <p:nvPr/>
        </p:nvSpPr>
        <p:spPr>
          <a:xfrm>
            <a:off x="6470650" y="3247936"/>
            <a:ext cx="539750" cy="304800"/>
          </a:xfrm>
          <a:prstGeom prst="wedgeRectCallout">
            <a:avLst>
              <a:gd name="adj1" fmla="val 23571"/>
              <a:gd name="adj2" fmla="val -103452"/>
            </a:avLst>
          </a:prstGeom>
          <a:solidFill>
            <a:schemeClr val="bg1">
              <a:alpha val="0"/>
            </a:schemeClr>
          </a:solidFill>
          <a:ln w="127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6600"/>
                </a:solidFill>
              </a:rPr>
              <a:t>密级</a:t>
            </a:r>
            <a:endParaRPr lang="zh-CN" altLang="en-US" sz="1100" dirty="0">
              <a:solidFill>
                <a:srgbClr val="FF6600"/>
              </a:solidFill>
            </a:endParaRPr>
          </a:p>
        </p:txBody>
      </p:sp>
    </p:spTree>
    <p:extLst>
      <p:ext uri="{BB962C8B-B14F-4D97-AF65-F5344CB8AC3E}">
        <p14:creationId xmlns:p14="http://schemas.microsoft.com/office/powerpoint/2010/main" val="4179230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1.4 </a:t>
            </a:r>
            <a:r>
              <a:rPr lang="zh-CN" altLang="en-US" sz="2000" b="1" dirty="0" smtClean="0">
                <a:solidFill>
                  <a:srgbClr val="005386"/>
                </a:solidFill>
                <a:latin typeface="Century Gothic" pitchFamily="34" charset="0"/>
                <a:ea typeface="微软雅黑" pitchFamily="34" charset="-122"/>
                <a:cs typeface="Century Gothic" pitchFamily="34" charset="0"/>
              </a:rPr>
              <a:t>自定义键值</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6" name="文本框 5"/>
          <p:cNvSpPr txBox="1"/>
          <p:nvPr/>
        </p:nvSpPr>
        <p:spPr>
          <a:xfrm>
            <a:off x="358138" y="571438"/>
            <a:ext cx="6750050" cy="461665"/>
          </a:xfrm>
          <a:prstGeom prst="rect">
            <a:avLst/>
          </a:prstGeom>
          <a:noFill/>
        </p:spPr>
        <p:txBody>
          <a:bodyPr wrap="square" rtlCol="0">
            <a:spAutoFit/>
          </a:bodyPr>
          <a:lstStyle/>
          <a:p>
            <a:pPr marL="361950" indent="-361950">
              <a:lnSpc>
                <a:spcPct val="150000"/>
              </a:lnSpc>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类问题创建和导入权限设定</a:t>
            </a:r>
            <a:r>
              <a:rPr lang="zh-CN" altLang="en-US" sz="1600" dirty="0" smtClean="0">
                <a:latin typeface="微软雅黑" panose="020B0503020204020204" pitchFamily="34" charset="-122"/>
                <a:ea typeface="微软雅黑" panose="020B0503020204020204" pitchFamily="34" charset="-122"/>
              </a:rPr>
              <a:t>表</a:t>
            </a:r>
            <a:endParaRPr lang="en-US" altLang="zh-CN" sz="1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3738" y="1035050"/>
            <a:ext cx="5021262" cy="307777"/>
          </a:xfrm>
          <a:prstGeom prst="rect">
            <a:avLst/>
          </a:prstGeom>
          <a:noFill/>
        </p:spPr>
        <p:txBody>
          <a:bodyPr wrap="square" rtlCol="0">
            <a:spAutoFit/>
          </a:bodyPr>
          <a:lstStyle/>
          <a:p>
            <a:r>
              <a:rPr lang="zh-CN" altLang="en-US" sz="1400" dirty="0" smtClean="0">
                <a:solidFill>
                  <a:srgbClr val="FF6600"/>
                </a:solidFill>
              </a:rPr>
              <a:t>对不同部门的所有文档进行分类</a:t>
            </a:r>
            <a:endParaRPr lang="zh-CN" altLang="en-US" sz="1400" dirty="0">
              <a:solidFill>
                <a:srgbClr val="FF66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356478344"/>
              </p:ext>
            </p:extLst>
          </p:nvPr>
        </p:nvGraphicFramePr>
        <p:xfrm>
          <a:off x="757238" y="1342827"/>
          <a:ext cx="6893393" cy="3208342"/>
        </p:xfrm>
        <a:graphic>
          <a:graphicData uri="http://schemas.openxmlformats.org/drawingml/2006/table">
            <a:tbl>
              <a:tblPr>
                <a:tableStyleId>{5C22544A-7EE6-4342-B048-85BDC9FD1C3A}</a:tableStyleId>
              </a:tblPr>
              <a:tblGrid>
                <a:gridCol w="1620593"/>
                <a:gridCol w="775066"/>
                <a:gridCol w="1009935"/>
                <a:gridCol w="669375"/>
                <a:gridCol w="704606"/>
                <a:gridCol w="704606"/>
                <a:gridCol w="704606"/>
                <a:gridCol w="704606"/>
              </a:tblGrid>
              <a:tr h="188726">
                <a:tc>
                  <a:txBody>
                    <a:bodyPr/>
                    <a:lstStyle/>
                    <a:p>
                      <a:pPr algn="ctr" fontAlgn="ctr"/>
                      <a:r>
                        <a:rPr lang="zh-CN" altLang="en-US" sz="1000" u="none" strike="noStrike" dirty="0">
                          <a:effectLst/>
                        </a:rPr>
                        <a:t>索引键值</a:t>
                      </a:r>
                      <a:r>
                        <a:rPr lang="en-US" altLang="zh-CN" sz="1000" u="none" strike="noStrike" dirty="0">
                          <a:effectLst/>
                        </a:rPr>
                        <a:t>1</a:t>
                      </a:r>
                      <a:endParaRPr lang="en-US" altLang="zh-CN" sz="10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1000" u="none" strike="noStrike">
                          <a:effectLst/>
                        </a:rPr>
                        <a:t>索引键值</a:t>
                      </a:r>
                      <a:r>
                        <a:rPr lang="en-US" altLang="zh-CN" sz="1000" u="none" strike="noStrike">
                          <a:effectLst/>
                        </a:rPr>
                        <a:t>2</a:t>
                      </a:r>
                      <a:endParaRPr lang="en-US" altLang="zh-CN"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1000" u="none" strike="noStrike">
                          <a:effectLst/>
                        </a:rPr>
                        <a:t>索引键值</a:t>
                      </a:r>
                      <a:r>
                        <a:rPr lang="en-US" altLang="zh-CN" sz="1000" u="none" strike="noStrike">
                          <a:effectLst/>
                        </a:rPr>
                        <a:t>3</a:t>
                      </a:r>
                      <a:endParaRPr lang="en-US" altLang="zh-CN"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1000" u="none" strike="noStrike">
                          <a:effectLst/>
                        </a:rPr>
                        <a:t>属性</a:t>
                      </a:r>
                      <a:r>
                        <a:rPr lang="en-US" altLang="zh-CN" sz="1000" u="none" strike="noStrike">
                          <a:effectLst/>
                        </a:rPr>
                        <a:t>1</a:t>
                      </a:r>
                      <a:endParaRPr lang="en-US" altLang="zh-CN"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1000" u="none" strike="noStrike">
                          <a:effectLst/>
                        </a:rPr>
                        <a:t>属性</a:t>
                      </a:r>
                      <a:r>
                        <a:rPr lang="en-US" altLang="zh-CN" sz="1000" u="none" strike="noStrike">
                          <a:effectLst/>
                        </a:rPr>
                        <a:t>2</a:t>
                      </a:r>
                      <a:endParaRPr lang="en-US" altLang="zh-CN"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1000" u="none" strike="noStrike">
                          <a:effectLst/>
                        </a:rPr>
                        <a:t>属性</a:t>
                      </a:r>
                      <a:r>
                        <a:rPr lang="en-US" altLang="zh-CN" sz="1000" u="none" strike="noStrike">
                          <a:effectLst/>
                        </a:rPr>
                        <a:t>3</a:t>
                      </a:r>
                      <a:endParaRPr lang="en-US" altLang="zh-CN"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1000" u="none" strike="noStrike">
                          <a:effectLst/>
                        </a:rPr>
                        <a:t>属性</a:t>
                      </a:r>
                      <a:r>
                        <a:rPr lang="en-US" altLang="zh-CN" sz="1000" u="none" strike="noStrike">
                          <a:effectLst/>
                        </a:rPr>
                        <a:t>4</a:t>
                      </a:r>
                      <a:endParaRPr lang="en-US" altLang="zh-CN"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1000" u="none" strike="noStrike">
                          <a:effectLst/>
                        </a:rPr>
                        <a:t>属性</a:t>
                      </a:r>
                      <a:r>
                        <a:rPr lang="en-US" altLang="zh-CN" sz="1000" u="none" strike="noStrike">
                          <a:effectLst/>
                        </a:rPr>
                        <a:t>5</a:t>
                      </a:r>
                      <a:endParaRPr lang="en-US" altLang="zh-CN" sz="10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dirty="0">
                          <a:effectLst/>
                        </a:rPr>
                        <a:t>SEM Issue Authorization</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dirty="0">
                          <a:effectLst/>
                        </a:rPr>
                        <a:t>默认</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专案问题</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D560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dirty="0">
                          <a:effectLst/>
                        </a:rPr>
                        <a:t>默认</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试乘试驾问题</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B9F0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D560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dirty="0">
                          <a:effectLst/>
                        </a:rPr>
                        <a:t>默认</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市调问题</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D580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dirty="0">
                          <a:effectLst/>
                        </a:rPr>
                        <a:t>SEM Issue Authorization</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默认</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SEG</a:t>
                      </a:r>
                      <a:r>
                        <a:rPr lang="zh-CN" altLang="en-US" sz="900" u="none" strike="noStrike">
                          <a:effectLst/>
                        </a:rPr>
                        <a:t>造型问题</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D530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dirty="0">
                          <a:effectLst/>
                        </a:rPr>
                        <a:t>默认</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dirty="0">
                          <a:effectLst/>
                        </a:rPr>
                        <a:t>SEG</a:t>
                      </a:r>
                      <a:r>
                        <a:rPr lang="zh-CN" altLang="en-US" sz="900" u="none" strike="noStrike" dirty="0">
                          <a:effectLst/>
                        </a:rPr>
                        <a:t>工程问题</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D1B0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D530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D130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默认</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dirty="0">
                          <a:effectLst/>
                        </a:rPr>
                        <a:t>构造检讨问题</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D1B0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D130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默认</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试装冲压问题</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dirty="0">
                          <a:effectLst/>
                        </a:rPr>
                        <a:t>C160</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C290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默认</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dirty="0">
                          <a:effectLst/>
                        </a:rPr>
                        <a:t>试装焊装问题</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dirty="0">
                          <a:effectLst/>
                        </a:rPr>
                        <a:t>C120</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C270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C280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默认</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dirty="0">
                          <a:effectLst/>
                        </a:rPr>
                        <a:t>试装涂装问题</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C130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dirty="0">
                          <a:effectLst/>
                        </a:rPr>
                        <a:t>C220</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默认</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dirty="0">
                          <a:effectLst/>
                        </a:rPr>
                        <a:t>试装总装问题</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C2A0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dirty="0">
                          <a:effectLst/>
                        </a:rPr>
                        <a:t>C2B0</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C140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默认</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车检问题</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dirty="0">
                          <a:effectLst/>
                        </a:rPr>
                        <a:t>D320</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默认</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评价问题</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dirty="0">
                          <a:effectLst/>
                        </a:rPr>
                        <a:t>E180</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默认</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车辆测试问题</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D150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a:effectLst/>
                        </a:rPr>
                        <a:t>SEM Issue Authorization</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默认</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a:effectLst/>
                        </a:rPr>
                        <a:t>性能测试问题</a:t>
                      </a: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a:effectLst/>
                        </a:rPr>
                        <a:t>D180</a:t>
                      </a:r>
                      <a:endParaRPr 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dirty="0">
                          <a:effectLst/>
                        </a:rPr>
                        <a:t>SEM Issue Authorization</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dirty="0">
                          <a:effectLst/>
                        </a:rPr>
                        <a:t>默认</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zh-CN" altLang="en-US" sz="900" u="none" strike="noStrike" dirty="0">
                          <a:effectLst/>
                        </a:rPr>
                        <a:t>投资问题</a:t>
                      </a: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r>
                        <a:rPr lang="en-US" sz="900" u="none" strike="noStrike" dirty="0">
                          <a:effectLst/>
                        </a:rPr>
                        <a:t>D570</a:t>
                      </a:r>
                      <a:endParaRPr 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c>
                  <a:txBody>
                    <a:bodyPr/>
                    <a:lstStyle/>
                    <a:p>
                      <a:pPr algn="ctr" fontAlgn="ctr"/>
                      <a:endParaRPr lang="zh-CN" altLang="en-US" sz="9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8808" marR="8808" marT="8808" marB="0" anchor="ctr"/>
                </a:tc>
              </a:tr>
              <a:tr h="188726">
                <a:tc>
                  <a:txBody>
                    <a:bodyPr/>
                    <a:lstStyle/>
                    <a:p>
                      <a:pPr algn="ctr" fontAlgn="ctr"/>
                      <a:r>
                        <a:rPr lang="en-US" sz="900" u="none" strike="noStrike" dirty="0">
                          <a:solidFill>
                            <a:srgbClr val="FF6600"/>
                          </a:solidFill>
                          <a:effectLst/>
                        </a:rPr>
                        <a:t>SEM Issue Authorization</a:t>
                      </a:r>
                      <a:endParaRPr lang="en-US" sz="900" b="0" i="0" u="none" strike="noStrike" dirty="0">
                        <a:solidFill>
                          <a:srgbClr val="FF6600"/>
                        </a:solidFill>
                        <a:effectLst/>
                        <a:latin typeface="微软雅黑 Light" panose="020B0502040204020203" pitchFamily="34" charset="-122"/>
                        <a:ea typeface="微软雅黑 Light" panose="020B0502040204020203" pitchFamily="34" charset="-122"/>
                      </a:endParaRPr>
                    </a:p>
                  </a:txBody>
                  <a:tcPr marL="8808" marR="8808" marT="8808" marB="0" anchor="ctr">
                    <a:solidFill>
                      <a:srgbClr val="FFFF00"/>
                    </a:solidFill>
                  </a:tcPr>
                </a:tc>
                <a:tc>
                  <a:txBody>
                    <a:bodyPr/>
                    <a:lstStyle/>
                    <a:p>
                      <a:pPr marL="0" algn="ctr" defTabSz="879152" rtl="0" eaLnBrk="1" fontAlgn="ctr" latinLnBrk="0" hangingPunct="1"/>
                      <a:r>
                        <a:rPr lang="en-US" altLang="zh-CN" sz="900" u="none" strike="noStrike" kern="1200" dirty="0" smtClean="0">
                          <a:solidFill>
                            <a:srgbClr val="FF6600"/>
                          </a:solidFill>
                          <a:effectLst/>
                          <a:latin typeface="+mn-lt"/>
                          <a:ea typeface="+mn-ea"/>
                          <a:cs typeface="+mn-cs"/>
                        </a:rPr>
                        <a:t>DX3BEV</a:t>
                      </a:r>
                      <a:endParaRPr lang="zh-CN" altLang="en-US" sz="900" u="none" strike="noStrike" kern="1200" dirty="0">
                        <a:solidFill>
                          <a:srgbClr val="FF6600"/>
                        </a:solidFill>
                        <a:effectLst/>
                        <a:latin typeface="+mn-lt"/>
                        <a:ea typeface="+mn-ea"/>
                        <a:cs typeface="+mn-cs"/>
                      </a:endParaRPr>
                    </a:p>
                  </a:txBody>
                  <a:tcPr marL="8808" marR="8808" marT="8808" marB="0" anchor="ctr">
                    <a:solidFill>
                      <a:srgbClr val="FFFF00"/>
                    </a:solidFill>
                  </a:tcPr>
                </a:tc>
                <a:tc>
                  <a:txBody>
                    <a:bodyPr/>
                    <a:lstStyle/>
                    <a:p>
                      <a:pPr algn="ctr" fontAlgn="ctr"/>
                      <a:r>
                        <a:rPr lang="zh-CN" altLang="en-US" sz="900" u="none" strike="noStrike" dirty="0">
                          <a:solidFill>
                            <a:srgbClr val="FF6600"/>
                          </a:solidFill>
                          <a:effectLst/>
                        </a:rPr>
                        <a:t>投资问题</a:t>
                      </a:r>
                      <a:endParaRPr lang="zh-CN" altLang="en-US" sz="900" b="0" i="0" u="none" strike="noStrike" dirty="0">
                        <a:solidFill>
                          <a:srgbClr val="FF6600"/>
                        </a:solidFill>
                        <a:effectLst/>
                        <a:latin typeface="微软雅黑 Light" panose="020B0502040204020203" pitchFamily="34" charset="-122"/>
                        <a:ea typeface="微软雅黑 Light" panose="020B0502040204020203" pitchFamily="34" charset="-122"/>
                      </a:endParaRPr>
                    </a:p>
                  </a:txBody>
                  <a:tcPr marL="8808" marR="8808" marT="8808" marB="0" anchor="ctr">
                    <a:solidFill>
                      <a:srgbClr val="FFFF00"/>
                    </a:solidFill>
                  </a:tcPr>
                </a:tc>
                <a:tc>
                  <a:txBody>
                    <a:bodyPr/>
                    <a:lstStyle/>
                    <a:p>
                      <a:pPr algn="ctr" fontAlgn="ctr"/>
                      <a:r>
                        <a:rPr lang="en-US" sz="900" u="none" strike="noStrike" dirty="0">
                          <a:solidFill>
                            <a:srgbClr val="FF6600"/>
                          </a:solidFill>
                          <a:effectLst/>
                        </a:rPr>
                        <a:t>D570</a:t>
                      </a:r>
                      <a:endParaRPr lang="en-US" sz="900" b="0" i="0" u="none" strike="noStrike" dirty="0">
                        <a:solidFill>
                          <a:srgbClr val="FF6600"/>
                        </a:solidFill>
                        <a:effectLst/>
                        <a:latin typeface="微软雅黑 Light" panose="020B0502040204020203" pitchFamily="34" charset="-122"/>
                        <a:ea typeface="微软雅黑 Light" panose="020B0502040204020203" pitchFamily="34" charset="-122"/>
                      </a:endParaRPr>
                    </a:p>
                  </a:txBody>
                  <a:tcPr marL="8808" marR="8808" marT="8808" marB="0" anchor="ctr">
                    <a:solidFill>
                      <a:srgbClr val="FFFF00"/>
                    </a:solidFill>
                  </a:tcPr>
                </a:tc>
                <a:tc>
                  <a:txBody>
                    <a:bodyPr/>
                    <a:lstStyle/>
                    <a:p>
                      <a:pPr algn="ctr" fontAlgn="ctr"/>
                      <a:endParaRPr lang="zh-CN" altLang="en-US" sz="900" b="0" i="0" u="none" strike="noStrike" dirty="0">
                        <a:solidFill>
                          <a:srgbClr val="FF6600"/>
                        </a:solidFill>
                        <a:effectLst/>
                        <a:latin typeface="微软雅黑 Light" panose="020B0502040204020203" pitchFamily="34" charset="-122"/>
                        <a:ea typeface="微软雅黑 Light" panose="020B0502040204020203" pitchFamily="34" charset="-122"/>
                      </a:endParaRPr>
                    </a:p>
                  </a:txBody>
                  <a:tcPr marL="8808" marR="8808" marT="8808" marB="0" anchor="ctr">
                    <a:solidFill>
                      <a:srgbClr val="FFFF00"/>
                    </a:solidFill>
                  </a:tcPr>
                </a:tc>
                <a:tc>
                  <a:txBody>
                    <a:bodyPr/>
                    <a:lstStyle/>
                    <a:p>
                      <a:pPr algn="ctr" fontAlgn="ctr"/>
                      <a:endParaRPr lang="zh-CN" altLang="en-US" sz="900" b="0" i="0" u="none" strike="noStrike" dirty="0">
                        <a:solidFill>
                          <a:srgbClr val="FF6600"/>
                        </a:solidFill>
                        <a:effectLst/>
                        <a:latin typeface="微软雅黑 Light" panose="020B0502040204020203" pitchFamily="34" charset="-122"/>
                        <a:ea typeface="微软雅黑 Light" panose="020B0502040204020203" pitchFamily="34" charset="-122"/>
                      </a:endParaRPr>
                    </a:p>
                  </a:txBody>
                  <a:tcPr marL="8808" marR="8808" marT="8808" marB="0" anchor="ctr">
                    <a:solidFill>
                      <a:srgbClr val="FFFF00"/>
                    </a:solidFill>
                  </a:tcPr>
                </a:tc>
                <a:tc>
                  <a:txBody>
                    <a:bodyPr/>
                    <a:lstStyle/>
                    <a:p>
                      <a:pPr algn="ctr" fontAlgn="ctr"/>
                      <a:endParaRPr lang="zh-CN" altLang="en-US" sz="900" b="0" i="0" u="none" strike="noStrike" dirty="0">
                        <a:solidFill>
                          <a:srgbClr val="FF6600"/>
                        </a:solidFill>
                        <a:effectLst/>
                        <a:latin typeface="微软雅黑 Light" panose="020B0502040204020203" pitchFamily="34" charset="-122"/>
                        <a:ea typeface="微软雅黑 Light" panose="020B0502040204020203" pitchFamily="34" charset="-122"/>
                      </a:endParaRPr>
                    </a:p>
                  </a:txBody>
                  <a:tcPr marL="8808" marR="8808" marT="8808" marB="0" anchor="ctr">
                    <a:solidFill>
                      <a:srgbClr val="FFFF00"/>
                    </a:solidFill>
                  </a:tcPr>
                </a:tc>
                <a:tc>
                  <a:txBody>
                    <a:bodyPr/>
                    <a:lstStyle/>
                    <a:p>
                      <a:pPr algn="ctr" fontAlgn="ctr"/>
                      <a:endParaRPr lang="zh-CN" altLang="en-US" sz="900" b="0" i="0" u="none" strike="noStrike" dirty="0">
                        <a:solidFill>
                          <a:srgbClr val="FF6600"/>
                        </a:solidFill>
                        <a:effectLst/>
                        <a:latin typeface="微软雅黑 Light" panose="020B0502040204020203" pitchFamily="34" charset="-122"/>
                        <a:ea typeface="微软雅黑 Light" panose="020B0502040204020203" pitchFamily="34" charset="-122"/>
                      </a:endParaRPr>
                    </a:p>
                  </a:txBody>
                  <a:tcPr marL="8808" marR="8808" marT="8808" marB="0" anchor="ctr">
                    <a:solidFill>
                      <a:srgbClr val="FFFF00"/>
                    </a:solidFill>
                  </a:tcPr>
                </a:tc>
              </a:tr>
            </a:tbl>
          </a:graphicData>
        </a:graphic>
      </p:graphicFrame>
      <p:sp>
        <p:nvSpPr>
          <p:cNvPr id="4" name="矩形标注 3"/>
          <p:cNvSpPr/>
          <p:nvPr/>
        </p:nvSpPr>
        <p:spPr>
          <a:xfrm>
            <a:off x="7803031" y="3109719"/>
            <a:ext cx="1283819" cy="1638300"/>
          </a:xfrm>
          <a:prstGeom prst="wedgeRectCallout">
            <a:avLst>
              <a:gd name="adj1" fmla="val -74397"/>
              <a:gd name="adj2" fmla="val 35909"/>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rgbClr val="FF0000"/>
                </a:solidFill>
              </a:rPr>
              <a:t>特定项目中，需要其他部门有创建问题的权限时，需要在“索引键值</a:t>
            </a:r>
            <a:r>
              <a:rPr lang="en-US" altLang="zh-CN" sz="1000" dirty="0" smtClean="0">
                <a:solidFill>
                  <a:srgbClr val="FF0000"/>
                </a:solidFill>
              </a:rPr>
              <a:t>2</a:t>
            </a:r>
            <a:r>
              <a:rPr lang="zh-CN" altLang="en-US" sz="1000" dirty="0" smtClean="0">
                <a:solidFill>
                  <a:srgbClr val="FF0000"/>
                </a:solidFill>
              </a:rPr>
              <a:t>”中填入特定项目的“车型码”并在“索引键值</a:t>
            </a:r>
            <a:r>
              <a:rPr lang="en-US" altLang="zh-CN" sz="1000" dirty="0" smtClean="0">
                <a:solidFill>
                  <a:srgbClr val="FF0000"/>
                </a:solidFill>
              </a:rPr>
              <a:t>3</a:t>
            </a:r>
            <a:r>
              <a:rPr lang="zh-CN" altLang="en-US" sz="1000" dirty="0" smtClean="0">
                <a:solidFill>
                  <a:srgbClr val="FF0000"/>
                </a:solidFill>
              </a:rPr>
              <a:t>”中填入对应的问题分类，在“属性</a:t>
            </a:r>
            <a:r>
              <a:rPr lang="en-US" altLang="zh-CN" sz="1000" dirty="0" smtClean="0">
                <a:solidFill>
                  <a:srgbClr val="FF0000"/>
                </a:solidFill>
              </a:rPr>
              <a:t>1</a:t>
            </a:r>
            <a:r>
              <a:rPr lang="zh-CN" altLang="en-US" sz="1000" dirty="0" smtClean="0">
                <a:solidFill>
                  <a:srgbClr val="FF0000"/>
                </a:solidFill>
              </a:rPr>
              <a:t>”中需要给予权限的组代码。</a:t>
            </a:r>
            <a:endParaRPr lang="zh-CN" altLang="en-US" sz="1000" dirty="0">
              <a:solidFill>
                <a:srgbClr val="FF0000"/>
              </a:solidFill>
            </a:endParaRPr>
          </a:p>
        </p:txBody>
      </p:sp>
    </p:spTree>
    <p:extLst>
      <p:ext uri="{BB962C8B-B14F-4D97-AF65-F5344CB8AC3E}">
        <p14:creationId xmlns:p14="http://schemas.microsoft.com/office/powerpoint/2010/main" val="11760388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1.4 </a:t>
            </a:r>
            <a:r>
              <a:rPr lang="zh-CN" altLang="en-US" sz="2000" b="1" dirty="0" smtClean="0">
                <a:solidFill>
                  <a:srgbClr val="005386"/>
                </a:solidFill>
                <a:latin typeface="Century Gothic" pitchFamily="34" charset="0"/>
                <a:ea typeface="微软雅黑" pitchFamily="34" charset="-122"/>
                <a:cs typeface="Century Gothic" pitchFamily="34" charset="0"/>
              </a:rPr>
              <a:t>自定义键值</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6" name="文本框 5"/>
          <p:cNvSpPr txBox="1"/>
          <p:nvPr/>
        </p:nvSpPr>
        <p:spPr>
          <a:xfrm>
            <a:off x="358138" y="571438"/>
            <a:ext cx="6750050" cy="418191"/>
          </a:xfrm>
          <a:prstGeom prst="rect">
            <a:avLst/>
          </a:prstGeom>
          <a:noFill/>
        </p:spPr>
        <p:txBody>
          <a:bodyPr wrap="square" rtlCol="0">
            <a:spAutoFit/>
          </a:bodyPr>
          <a:lstStyle/>
          <a:p>
            <a:pPr marL="361950" indent="-3619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测试问题查看权限表</a:t>
            </a:r>
            <a:endParaRPr lang="en-US" altLang="zh-CN" sz="1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3738" y="1035050"/>
            <a:ext cx="5021262" cy="307777"/>
          </a:xfrm>
          <a:prstGeom prst="rect">
            <a:avLst/>
          </a:prstGeom>
          <a:noFill/>
        </p:spPr>
        <p:txBody>
          <a:bodyPr wrap="square" rtlCol="0">
            <a:spAutoFit/>
          </a:bodyPr>
          <a:lstStyle/>
          <a:p>
            <a:r>
              <a:rPr lang="zh-CN" altLang="en-US" sz="1400" dirty="0" smtClean="0">
                <a:solidFill>
                  <a:srgbClr val="FF6600"/>
                </a:solidFill>
              </a:rPr>
              <a:t>设置对测试问题的查看权限</a:t>
            </a:r>
            <a:endParaRPr lang="zh-CN" altLang="en-US" sz="1400" dirty="0">
              <a:solidFill>
                <a:srgbClr val="FF66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2914275788"/>
              </p:ext>
            </p:extLst>
          </p:nvPr>
        </p:nvGraphicFramePr>
        <p:xfrm>
          <a:off x="757238" y="1342827"/>
          <a:ext cx="6893393" cy="1913841"/>
        </p:xfrm>
        <a:graphic>
          <a:graphicData uri="http://schemas.openxmlformats.org/drawingml/2006/table">
            <a:tbl>
              <a:tblPr>
                <a:tableStyleId>{5C22544A-7EE6-4342-B048-85BDC9FD1C3A}</a:tableStyleId>
              </a:tblPr>
              <a:tblGrid>
                <a:gridCol w="1620593"/>
                <a:gridCol w="775066"/>
                <a:gridCol w="1009935"/>
                <a:gridCol w="669375"/>
                <a:gridCol w="704606"/>
                <a:gridCol w="704606"/>
                <a:gridCol w="704606"/>
                <a:gridCol w="704606"/>
              </a:tblGrid>
              <a:tr h="212649">
                <a:tc>
                  <a:txBody>
                    <a:bodyPr/>
                    <a:lstStyle/>
                    <a:p>
                      <a:pPr algn="ctr" fontAlgn="ctr"/>
                      <a:r>
                        <a:rPr lang="zh-CN" altLang="en-US" sz="1100" b="0" i="0" u="none" strike="noStrike" dirty="0">
                          <a:solidFill>
                            <a:srgbClr val="000000"/>
                          </a:solidFill>
                          <a:effectLst/>
                          <a:latin typeface="微软雅黑 Light" panose="020B0502040204020203" pitchFamily="34" charset="-122"/>
                          <a:ea typeface="微软雅黑 Light" panose="020B0502040204020203" pitchFamily="34" charset="-122"/>
                        </a:rPr>
                        <a:t>索引键值</a:t>
                      </a:r>
                      <a:r>
                        <a:rPr lang="en-US" altLang="zh-CN" sz="1100" b="0" i="0" u="none" strike="noStrike" dirty="0">
                          <a:solidFill>
                            <a:srgbClr val="000000"/>
                          </a:solidFill>
                          <a:effectLst/>
                          <a:latin typeface="微软雅黑 Light" panose="020B0502040204020203" pitchFamily="34" charset="-122"/>
                          <a:ea typeface="微软雅黑 Light" panose="020B0502040204020203" pitchFamily="34" charset="-122"/>
                        </a:rPr>
                        <a:t>1</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索引键值</a:t>
                      </a:r>
                      <a:r>
                        <a:rPr lang="en-US" altLang="zh-CN" sz="1100" b="0" i="0" u="none" strike="noStrike">
                          <a:solidFill>
                            <a:srgbClr val="000000"/>
                          </a:solidFill>
                          <a:effectLst/>
                          <a:latin typeface="微软雅黑 Light" panose="020B0502040204020203" pitchFamily="34" charset="-122"/>
                          <a:ea typeface="微软雅黑 Light" panose="020B0502040204020203" pitchFamily="34" charset="-122"/>
                        </a:rPr>
                        <a:t>2</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索引键值</a:t>
                      </a:r>
                      <a:r>
                        <a:rPr lang="en-US" altLang="zh-CN" sz="1100" b="0" i="0" u="none" strike="noStrike">
                          <a:solidFill>
                            <a:srgbClr val="000000"/>
                          </a:solidFill>
                          <a:effectLst/>
                          <a:latin typeface="微软雅黑 Light" panose="020B0502040204020203" pitchFamily="34" charset="-122"/>
                          <a:ea typeface="微软雅黑 Light" panose="020B0502040204020203" pitchFamily="34" charset="-122"/>
                        </a:rPr>
                        <a:t>3</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属性</a:t>
                      </a:r>
                      <a:r>
                        <a:rPr lang="en-US" altLang="zh-CN" sz="1100" b="0" i="0" u="none" strike="noStrike">
                          <a:solidFill>
                            <a:srgbClr val="000000"/>
                          </a:solidFill>
                          <a:effectLst/>
                          <a:latin typeface="微软雅黑 Light" panose="020B0502040204020203" pitchFamily="34" charset="-122"/>
                          <a:ea typeface="微软雅黑 Light" panose="020B0502040204020203" pitchFamily="34" charset="-122"/>
                        </a:rPr>
                        <a:t>1</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属性</a:t>
                      </a:r>
                      <a:r>
                        <a:rPr lang="en-US" altLang="zh-CN" sz="1100" b="0" i="0" u="none" strike="noStrike">
                          <a:solidFill>
                            <a:srgbClr val="000000"/>
                          </a:solidFill>
                          <a:effectLst/>
                          <a:latin typeface="微软雅黑 Light" panose="020B0502040204020203" pitchFamily="34" charset="-122"/>
                          <a:ea typeface="微软雅黑 Light" panose="020B0502040204020203" pitchFamily="34" charset="-122"/>
                        </a:rPr>
                        <a:t>2</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属性</a:t>
                      </a:r>
                      <a:r>
                        <a:rPr lang="en-US" altLang="zh-CN" sz="1100" b="0" i="0" u="none" strike="noStrike">
                          <a:solidFill>
                            <a:srgbClr val="000000"/>
                          </a:solidFill>
                          <a:effectLst/>
                          <a:latin typeface="微软雅黑 Light" panose="020B0502040204020203" pitchFamily="34" charset="-122"/>
                          <a:ea typeface="微软雅黑 Light" panose="020B0502040204020203" pitchFamily="34" charset="-122"/>
                        </a:rPr>
                        <a:t>3</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属性</a:t>
                      </a:r>
                      <a:r>
                        <a:rPr lang="en-US" altLang="zh-CN" sz="1100" b="0" i="0" u="none" strike="noStrike">
                          <a:solidFill>
                            <a:srgbClr val="000000"/>
                          </a:solidFill>
                          <a:effectLst/>
                          <a:latin typeface="微软雅黑 Light" panose="020B0502040204020203" pitchFamily="34" charset="-122"/>
                          <a:ea typeface="微软雅黑 Light" panose="020B0502040204020203" pitchFamily="34" charset="-122"/>
                        </a:rPr>
                        <a:t>4</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属性</a:t>
                      </a:r>
                      <a:r>
                        <a:rPr lang="en-US" altLang="zh-CN" sz="1100" b="0" i="0" u="none" strike="noStrike">
                          <a:solidFill>
                            <a:srgbClr val="000000"/>
                          </a:solidFill>
                          <a:effectLst/>
                          <a:latin typeface="微软雅黑 Light" panose="020B0502040204020203" pitchFamily="34" charset="-122"/>
                          <a:ea typeface="微软雅黑 Light" panose="020B0502040204020203" pitchFamily="34" charset="-122"/>
                        </a:rPr>
                        <a:t>5</a:t>
                      </a:r>
                    </a:p>
                  </a:txBody>
                  <a:tcPr marL="9525" marR="9525" marT="9525" marB="0" anchor="ctr"/>
                </a:tc>
              </a:tr>
              <a:tr h="212649">
                <a:tc>
                  <a:txBody>
                    <a:bodyPr/>
                    <a:lstStyle/>
                    <a:p>
                      <a:pPr algn="ctr" fontAlgn="ct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SEM Issue Viewer</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默认</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车辆测试问题</a:t>
                      </a:r>
                    </a:p>
                  </a:txBody>
                  <a:tcPr marL="9525" marR="9525" marT="9525" marB="0" anchor="ctr"/>
                </a:tc>
                <a:tc>
                  <a:txBody>
                    <a:bodyPr/>
                    <a:lstStyle/>
                    <a:p>
                      <a:pPr algn="ctr" fontAlgn="ct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D150</a:t>
                      </a: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r>
              <a:tr h="212649">
                <a:tc>
                  <a:txBody>
                    <a:bodyPr/>
                    <a:lstStyle/>
                    <a:p>
                      <a:pPr algn="ctr" fontAlgn="ct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SEM Issue Viewer</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默认</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性能测试问题</a:t>
                      </a:r>
                    </a:p>
                  </a:txBody>
                  <a:tcPr marL="9525" marR="9525" marT="9525" marB="0" anchor="ctr"/>
                </a:tc>
                <a:tc>
                  <a:txBody>
                    <a:bodyPr/>
                    <a:lstStyle/>
                    <a:p>
                      <a:pPr algn="ctr" fontAlgn="ct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D180</a:t>
                      </a: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r>
              <a:tr h="212649">
                <a:tc>
                  <a:txBody>
                    <a:bodyPr/>
                    <a:lstStyle/>
                    <a:p>
                      <a:pPr algn="ctr" fontAlgn="ct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SEM Issue Viewer</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项目</a:t>
                      </a: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PX</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车辆测试问题</a:t>
                      </a: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r>
              <a:tr h="212649">
                <a:tc>
                  <a:txBody>
                    <a:bodyPr/>
                    <a:lstStyle/>
                    <a:p>
                      <a:pPr algn="ctr" fontAlgn="ct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SEM Issue Viewer</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项目</a:t>
                      </a: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PX</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性能测试问题</a:t>
                      </a: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r>
              <a:tr h="212649">
                <a:tc>
                  <a:txBody>
                    <a:bodyPr/>
                    <a:lstStyle/>
                    <a:p>
                      <a:pPr algn="ctr" fontAlgn="ctr"/>
                      <a:r>
                        <a:rPr lang="en-US" sz="1100" b="0" i="0" u="none" strike="noStrike" dirty="0">
                          <a:solidFill>
                            <a:schemeClr val="bg1"/>
                          </a:solidFill>
                          <a:effectLst/>
                          <a:latin typeface="微软雅黑 Light" panose="020B0502040204020203" pitchFamily="34" charset="-122"/>
                          <a:ea typeface="微软雅黑 Light" panose="020B0502040204020203" pitchFamily="34" charset="-122"/>
                        </a:rPr>
                        <a:t>SEM Issue Viewer</a:t>
                      </a:r>
                    </a:p>
                  </a:txBody>
                  <a:tcPr marL="9525" marR="9525" marT="9525" marB="0" anchor="ctr">
                    <a:solidFill>
                      <a:srgbClr val="006699"/>
                    </a:solidFill>
                  </a:tcPr>
                </a:tc>
                <a:tc>
                  <a:txBody>
                    <a:bodyPr/>
                    <a:lstStyle/>
                    <a:p>
                      <a:pPr algn="ctr" fontAlgn="ctr"/>
                      <a:r>
                        <a:rPr lang="zh-CN" altLang="en-US" sz="1100" b="0" i="0" u="none" strike="noStrike">
                          <a:solidFill>
                            <a:schemeClr val="bg1"/>
                          </a:solidFill>
                          <a:effectLst/>
                          <a:latin typeface="微软雅黑 Light" panose="020B0502040204020203" pitchFamily="34" charset="-122"/>
                          <a:ea typeface="微软雅黑 Light" panose="020B0502040204020203" pitchFamily="34" charset="-122"/>
                        </a:rPr>
                        <a:t>部窗口</a:t>
                      </a:r>
                    </a:p>
                  </a:txBody>
                  <a:tcPr marL="9525" marR="9525" marT="9525" marB="0" anchor="ctr">
                    <a:solidFill>
                      <a:srgbClr val="006699"/>
                    </a:solidFill>
                  </a:tcPr>
                </a:tc>
                <a:tc>
                  <a:txBody>
                    <a:bodyPr/>
                    <a:lstStyle/>
                    <a:p>
                      <a:pPr algn="ctr" fontAlgn="ctr"/>
                      <a:r>
                        <a:rPr lang="zh-CN" altLang="en-US" sz="1100" b="0" i="0" u="none" strike="noStrike">
                          <a:solidFill>
                            <a:schemeClr val="bg1"/>
                          </a:solidFill>
                          <a:effectLst/>
                          <a:latin typeface="微软雅黑 Light" panose="020B0502040204020203" pitchFamily="34" charset="-122"/>
                          <a:ea typeface="微软雅黑 Light" panose="020B0502040204020203" pitchFamily="34" charset="-122"/>
                        </a:rPr>
                        <a:t>车辆测试问题</a:t>
                      </a:r>
                    </a:p>
                  </a:txBody>
                  <a:tcPr marL="9525" marR="9525" marT="9525" marB="0" anchor="ctr">
                    <a:solidFill>
                      <a:srgbClr val="006699"/>
                    </a:solidFill>
                  </a:tcPr>
                </a:tc>
                <a:tc>
                  <a:txBody>
                    <a:bodyPr/>
                    <a:lstStyle/>
                    <a:p>
                      <a:pPr algn="ctr" fontAlgn="ctr"/>
                      <a:r>
                        <a:rPr lang="en-US" sz="1100" b="0" i="0" u="none" strike="noStrike">
                          <a:solidFill>
                            <a:schemeClr val="bg1"/>
                          </a:solidFill>
                          <a:effectLst/>
                          <a:latin typeface="微软雅黑 Light" panose="020B0502040204020203" pitchFamily="34" charset="-122"/>
                          <a:ea typeface="微软雅黑 Light" panose="020B0502040204020203" pitchFamily="34" charset="-122"/>
                        </a:rPr>
                        <a:t>D100</a:t>
                      </a:r>
                    </a:p>
                  </a:txBody>
                  <a:tcPr marL="9525" marR="9525" marT="9525" marB="0" anchor="ctr">
                    <a:solidFill>
                      <a:srgbClr val="006699"/>
                    </a:solidFill>
                  </a:tcPr>
                </a:tc>
                <a:tc>
                  <a:txBody>
                    <a:bodyPr/>
                    <a:lstStyle/>
                    <a:p>
                      <a:pPr algn="ctr" fontAlgn="ctr"/>
                      <a:endParaRPr lang="zh-CN" altLang="en-US" sz="1100" b="0" i="0" u="none" strike="noStrike">
                        <a:solidFill>
                          <a:schemeClr val="bg1"/>
                        </a:solidFill>
                        <a:effectLst/>
                        <a:latin typeface="微软雅黑 Light" panose="020B0502040204020203" pitchFamily="34" charset="-122"/>
                        <a:ea typeface="微软雅黑 Light" panose="020B0502040204020203" pitchFamily="34" charset="-122"/>
                      </a:endParaRPr>
                    </a:p>
                  </a:txBody>
                  <a:tcPr marL="9525" marR="9525" marT="9525" marB="0" anchor="ctr">
                    <a:solidFill>
                      <a:srgbClr val="006699"/>
                    </a:solidFill>
                  </a:tcPr>
                </a:tc>
                <a:tc>
                  <a:txBody>
                    <a:bodyPr/>
                    <a:lstStyle/>
                    <a:p>
                      <a:pPr algn="ctr" fontAlgn="ctr"/>
                      <a:endParaRPr lang="zh-CN" altLang="en-US" sz="1100" b="0" i="0" u="none" strike="noStrike">
                        <a:solidFill>
                          <a:schemeClr val="bg1"/>
                        </a:solidFill>
                        <a:effectLst/>
                        <a:latin typeface="微软雅黑 Light" panose="020B0502040204020203" pitchFamily="34" charset="-122"/>
                        <a:ea typeface="微软雅黑 Light" panose="020B0502040204020203" pitchFamily="34" charset="-122"/>
                      </a:endParaRPr>
                    </a:p>
                  </a:txBody>
                  <a:tcPr marL="9525" marR="9525" marT="9525" marB="0" anchor="ctr">
                    <a:solidFill>
                      <a:srgbClr val="006699"/>
                    </a:solidFill>
                  </a:tcPr>
                </a:tc>
                <a:tc>
                  <a:txBody>
                    <a:bodyPr/>
                    <a:lstStyle/>
                    <a:p>
                      <a:pPr algn="ctr" fontAlgn="ctr"/>
                      <a:endParaRPr lang="zh-CN" altLang="en-US" sz="11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525" marR="9525" marT="9525" marB="0" anchor="ctr">
                    <a:solidFill>
                      <a:srgbClr val="006699"/>
                    </a:solidFill>
                  </a:tcPr>
                </a:tc>
                <a:tc>
                  <a:txBody>
                    <a:bodyPr/>
                    <a:lstStyle/>
                    <a:p>
                      <a:pPr algn="ctr" fontAlgn="ctr"/>
                      <a:endParaRPr lang="zh-CN" altLang="en-US" sz="11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525" marR="9525" marT="9525" marB="0" anchor="ctr">
                    <a:solidFill>
                      <a:srgbClr val="006699"/>
                    </a:solidFill>
                  </a:tcPr>
                </a:tc>
              </a:tr>
              <a:tr h="212649">
                <a:tc>
                  <a:txBody>
                    <a:bodyPr/>
                    <a:lstStyle/>
                    <a:p>
                      <a:pPr algn="ctr" fontAlgn="ctr"/>
                      <a:r>
                        <a:rPr lang="en-US" sz="1100" b="0" i="0" u="none" strike="noStrike" dirty="0">
                          <a:solidFill>
                            <a:schemeClr val="bg1"/>
                          </a:solidFill>
                          <a:effectLst/>
                          <a:latin typeface="微软雅黑 Light" panose="020B0502040204020203" pitchFamily="34" charset="-122"/>
                          <a:ea typeface="微软雅黑 Light" panose="020B0502040204020203" pitchFamily="34" charset="-122"/>
                        </a:rPr>
                        <a:t>SEM Issue Viewer</a:t>
                      </a:r>
                    </a:p>
                  </a:txBody>
                  <a:tcPr marL="9525" marR="9525" marT="9525" marB="0" anchor="ctr">
                    <a:solidFill>
                      <a:srgbClr val="006699"/>
                    </a:solidFill>
                  </a:tcPr>
                </a:tc>
                <a:tc>
                  <a:txBody>
                    <a:bodyPr/>
                    <a:lstStyle/>
                    <a:p>
                      <a:pPr algn="ctr" fontAlgn="ctr"/>
                      <a:r>
                        <a:rPr lang="zh-CN" altLang="en-US" sz="1100" b="0" i="0" u="none" strike="noStrike" dirty="0">
                          <a:solidFill>
                            <a:schemeClr val="bg1"/>
                          </a:solidFill>
                          <a:effectLst/>
                          <a:latin typeface="微软雅黑 Light" panose="020B0502040204020203" pitchFamily="34" charset="-122"/>
                          <a:ea typeface="微软雅黑 Light" panose="020B0502040204020203" pitchFamily="34" charset="-122"/>
                        </a:rPr>
                        <a:t>部窗口</a:t>
                      </a:r>
                    </a:p>
                  </a:txBody>
                  <a:tcPr marL="9525" marR="9525" marT="9525" marB="0" anchor="ctr">
                    <a:solidFill>
                      <a:srgbClr val="006699"/>
                    </a:solidFill>
                  </a:tcPr>
                </a:tc>
                <a:tc>
                  <a:txBody>
                    <a:bodyPr/>
                    <a:lstStyle/>
                    <a:p>
                      <a:pPr algn="ctr" fontAlgn="ctr"/>
                      <a:r>
                        <a:rPr lang="zh-CN" altLang="en-US" sz="1100" b="0" i="0" u="none" strike="noStrike">
                          <a:solidFill>
                            <a:schemeClr val="bg1"/>
                          </a:solidFill>
                          <a:effectLst/>
                          <a:latin typeface="微软雅黑 Light" panose="020B0502040204020203" pitchFamily="34" charset="-122"/>
                          <a:ea typeface="微软雅黑 Light" panose="020B0502040204020203" pitchFamily="34" charset="-122"/>
                        </a:rPr>
                        <a:t>性能测试问题</a:t>
                      </a:r>
                    </a:p>
                  </a:txBody>
                  <a:tcPr marL="9525" marR="9525" marT="9525" marB="0" anchor="ctr">
                    <a:solidFill>
                      <a:srgbClr val="006699"/>
                    </a:solidFill>
                  </a:tcPr>
                </a:tc>
                <a:tc>
                  <a:txBody>
                    <a:bodyPr/>
                    <a:lstStyle/>
                    <a:p>
                      <a:pPr algn="ctr" fontAlgn="ctr"/>
                      <a:r>
                        <a:rPr lang="en-US" sz="1100" b="0" i="0" u="none" strike="noStrike" dirty="0">
                          <a:solidFill>
                            <a:schemeClr val="bg1"/>
                          </a:solidFill>
                          <a:effectLst/>
                          <a:latin typeface="微软雅黑 Light" panose="020B0502040204020203" pitchFamily="34" charset="-122"/>
                          <a:ea typeface="微软雅黑 Light" panose="020B0502040204020203" pitchFamily="34" charset="-122"/>
                        </a:rPr>
                        <a:t>D100</a:t>
                      </a:r>
                    </a:p>
                  </a:txBody>
                  <a:tcPr marL="9525" marR="9525" marT="9525" marB="0" anchor="ctr">
                    <a:solidFill>
                      <a:srgbClr val="006699"/>
                    </a:solidFill>
                  </a:tcPr>
                </a:tc>
                <a:tc>
                  <a:txBody>
                    <a:bodyPr/>
                    <a:lstStyle/>
                    <a:p>
                      <a:pPr algn="ctr" fontAlgn="ctr"/>
                      <a:endParaRPr lang="zh-CN" altLang="en-US" sz="1100" b="0" i="0" u="none" strike="noStrike">
                        <a:solidFill>
                          <a:schemeClr val="bg1"/>
                        </a:solidFill>
                        <a:effectLst/>
                        <a:latin typeface="微软雅黑 Light" panose="020B0502040204020203" pitchFamily="34" charset="-122"/>
                        <a:ea typeface="微软雅黑 Light" panose="020B0502040204020203" pitchFamily="34" charset="-122"/>
                      </a:endParaRPr>
                    </a:p>
                  </a:txBody>
                  <a:tcPr marL="9525" marR="9525" marT="9525" marB="0" anchor="ctr">
                    <a:solidFill>
                      <a:srgbClr val="006699"/>
                    </a:solidFill>
                  </a:tcPr>
                </a:tc>
                <a:tc>
                  <a:txBody>
                    <a:bodyPr/>
                    <a:lstStyle/>
                    <a:p>
                      <a:pPr algn="ctr" fontAlgn="ctr"/>
                      <a:endParaRPr lang="zh-CN" altLang="en-US" sz="11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525" marR="9525" marT="9525" marB="0" anchor="ctr">
                    <a:solidFill>
                      <a:srgbClr val="006699"/>
                    </a:solidFill>
                  </a:tcPr>
                </a:tc>
                <a:tc>
                  <a:txBody>
                    <a:bodyPr/>
                    <a:lstStyle/>
                    <a:p>
                      <a:pPr algn="ctr" fontAlgn="ctr"/>
                      <a:endParaRPr lang="zh-CN" altLang="en-US" sz="11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525" marR="9525" marT="9525" marB="0" anchor="ctr">
                    <a:solidFill>
                      <a:srgbClr val="006699"/>
                    </a:solidFill>
                  </a:tcPr>
                </a:tc>
                <a:tc>
                  <a:txBody>
                    <a:bodyPr/>
                    <a:lstStyle/>
                    <a:p>
                      <a:pPr algn="ctr" fontAlgn="ctr"/>
                      <a:endParaRPr lang="zh-CN" altLang="en-US" sz="1100" b="0" i="0" u="none" strike="noStrike" dirty="0">
                        <a:solidFill>
                          <a:schemeClr val="bg1"/>
                        </a:solidFill>
                        <a:effectLst/>
                        <a:latin typeface="微软雅黑 Light" panose="020B0502040204020203" pitchFamily="34" charset="-122"/>
                        <a:ea typeface="微软雅黑 Light" panose="020B0502040204020203" pitchFamily="34" charset="-122"/>
                      </a:endParaRPr>
                    </a:p>
                  </a:txBody>
                  <a:tcPr marL="9525" marR="9525" marT="9525" marB="0" anchor="ctr">
                    <a:solidFill>
                      <a:srgbClr val="006699"/>
                    </a:solidFill>
                  </a:tcPr>
                </a:tc>
              </a:tr>
              <a:tr h="212649">
                <a:tc>
                  <a:txBody>
                    <a:bodyPr/>
                    <a:lstStyle/>
                    <a:p>
                      <a:pPr algn="ctr" fontAlgn="ct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SEM Issue Viewer</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设计</a:t>
                      </a: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PM</a:t>
                      </a:r>
                    </a:p>
                  </a:txBody>
                  <a:tcPr marL="9525" marR="9525" marT="9525" marB="0" anchor="ctr"/>
                </a:tc>
                <a:tc>
                  <a:txBody>
                    <a:bodyPr/>
                    <a:lstStyle/>
                    <a:p>
                      <a:pPr algn="ctr" fontAlgn="ctr"/>
                      <a:r>
                        <a:rPr lang="zh-CN" altLang="en-US" sz="1100" b="0" i="0" u="none" strike="noStrike" dirty="0">
                          <a:solidFill>
                            <a:srgbClr val="000000"/>
                          </a:solidFill>
                          <a:effectLst/>
                          <a:latin typeface="微软雅黑 Light" panose="020B0502040204020203" pitchFamily="34" charset="-122"/>
                          <a:ea typeface="微软雅黑 Light" panose="020B0502040204020203" pitchFamily="34" charset="-122"/>
                        </a:rPr>
                        <a:t>车辆测试问题</a:t>
                      </a:r>
                    </a:p>
                  </a:txBody>
                  <a:tcPr marL="9525" marR="9525" marT="9525" marB="0" anchor="ctr"/>
                </a:tc>
                <a:tc>
                  <a:txBody>
                    <a:bodyPr/>
                    <a:lstStyle/>
                    <a:p>
                      <a:pPr algn="ctr" fontAlgn="ctr"/>
                      <a:endParaRPr lang="zh-CN" altLang="en-US" sz="11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r>
              <a:tr h="212649">
                <a:tc>
                  <a:txBody>
                    <a:bodyPr/>
                    <a:lstStyle/>
                    <a:p>
                      <a:pPr algn="ctr" fontAlgn="ct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SEM Issue Viewer</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设计</a:t>
                      </a:r>
                      <a:r>
                        <a:rPr lang="en-US" sz="1100" b="0" i="0" u="none" strike="noStrike">
                          <a:solidFill>
                            <a:srgbClr val="000000"/>
                          </a:solidFill>
                          <a:effectLst/>
                          <a:latin typeface="微软雅黑 Light" panose="020B0502040204020203" pitchFamily="34" charset="-122"/>
                          <a:ea typeface="微软雅黑 Light" panose="020B0502040204020203" pitchFamily="34" charset="-122"/>
                        </a:rPr>
                        <a:t>PM</a:t>
                      </a:r>
                    </a:p>
                  </a:txBody>
                  <a:tcPr marL="9525" marR="9525" marT="9525" marB="0" anchor="ctr"/>
                </a:tc>
                <a:tc>
                  <a:txBody>
                    <a:bodyPr/>
                    <a:lstStyle/>
                    <a:p>
                      <a:pPr algn="ctr" fontAlgn="ctr"/>
                      <a:r>
                        <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rPr>
                        <a:t>性能测试问题</a:t>
                      </a:r>
                    </a:p>
                  </a:txBody>
                  <a:tcPr marL="9525" marR="9525" marT="9525" marB="0" anchor="ctr"/>
                </a:tc>
                <a:tc>
                  <a:txBody>
                    <a:bodyPr/>
                    <a:lstStyle/>
                    <a:p>
                      <a:pPr algn="ctr" fontAlgn="ctr"/>
                      <a:endParaRPr lang="zh-CN" altLang="en-US" sz="11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c>
                  <a:txBody>
                    <a:bodyPr/>
                    <a:lstStyle/>
                    <a:p>
                      <a:pPr algn="ctr" fontAlgn="ctr"/>
                      <a:endParaRPr lang="zh-CN" altLang="en-US" sz="11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9525" marR="9525" marT="9525" marB="0" anchor="ctr"/>
                </a:tc>
              </a:tr>
            </a:tbl>
          </a:graphicData>
        </a:graphic>
      </p:graphicFrame>
      <p:sp>
        <p:nvSpPr>
          <p:cNvPr id="4" name="矩形标注 3"/>
          <p:cNvSpPr/>
          <p:nvPr/>
        </p:nvSpPr>
        <p:spPr>
          <a:xfrm>
            <a:off x="1706291" y="3456816"/>
            <a:ext cx="1269025" cy="861560"/>
          </a:xfrm>
          <a:prstGeom prst="wedgeRectCallout">
            <a:avLst>
              <a:gd name="adj1" fmla="val 28200"/>
              <a:gd name="adj2" fmla="val -80585"/>
            </a:avLst>
          </a:prstGeom>
          <a:solidFill>
            <a:schemeClr val="bg1"/>
          </a:solidFill>
          <a:ln w="127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rgbClr val="FF6600"/>
                </a:solidFill>
              </a:rPr>
              <a:t>除默认以外，“索引键值</a:t>
            </a:r>
            <a:r>
              <a:rPr lang="en-US" altLang="zh-CN" sz="1000" dirty="0" smtClean="0">
                <a:solidFill>
                  <a:srgbClr val="FF6600"/>
                </a:solidFill>
              </a:rPr>
              <a:t>2</a:t>
            </a:r>
            <a:r>
              <a:rPr lang="zh-CN" altLang="en-US" sz="1000" dirty="0" smtClean="0">
                <a:solidFill>
                  <a:srgbClr val="FF6600"/>
                </a:solidFill>
              </a:rPr>
              <a:t>”中可填入</a:t>
            </a:r>
            <a:r>
              <a:rPr lang="en-US" altLang="zh-CN" sz="1000" dirty="0" smtClean="0">
                <a:solidFill>
                  <a:srgbClr val="FF6600"/>
                </a:solidFill>
              </a:rPr>
              <a:t>【</a:t>
            </a:r>
            <a:r>
              <a:rPr lang="zh-CN" altLang="en-US" sz="1000" dirty="0" smtClean="0">
                <a:solidFill>
                  <a:srgbClr val="FF6600"/>
                </a:solidFill>
              </a:rPr>
              <a:t>项目角色</a:t>
            </a:r>
            <a:r>
              <a:rPr lang="en-US" altLang="zh-CN" sz="1000" dirty="0" smtClean="0">
                <a:solidFill>
                  <a:srgbClr val="FF6600"/>
                </a:solidFill>
              </a:rPr>
              <a:t>】</a:t>
            </a:r>
            <a:r>
              <a:rPr lang="zh-CN" altLang="en-US" sz="1000" dirty="0" smtClean="0">
                <a:solidFill>
                  <a:srgbClr val="FF6600"/>
                </a:solidFill>
              </a:rPr>
              <a:t>，如：项目</a:t>
            </a:r>
            <a:r>
              <a:rPr lang="en-US" altLang="zh-CN" sz="1000" dirty="0" smtClean="0">
                <a:solidFill>
                  <a:srgbClr val="FF6600"/>
                </a:solidFill>
              </a:rPr>
              <a:t>PX</a:t>
            </a:r>
            <a:r>
              <a:rPr lang="zh-CN" altLang="en-US" sz="1000" dirty="0" smtClean="0">
                <a:solidFill>
                  <a:srgbClr val="FF6600"/>
                </a:solidFill>
              </a:rPr>
              <a:t>、部窗口等，</a:t>
            </a:r>
            <a:endParaRPr lang="en-US" altLang="zh-CN" sz="1000" dirty="0" smtClean="0">
              <a:solidFill>
                <a:srgbClr val="FF6600"/>
              </a:solidFill>
            </a:endParaRPr>
          </a:p>
        </p:txBody>
      </p:sp>
      <p:sp>
        <p:nvSpPr>
          <p:cNvPr id="3" name="矩形 2"/>
          <p:cNvSpPr/>
          <p:nvPr/>
        </p:nvSpPr>
        <p:spPr>
          <a:xfrm>
            <a:off x="4203934" y="1575582"/>
            <a:ext cx="593149" cy="168108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矩形 8"/>
          <p:cNvSpPr/>
          <p:nvPr/>
        </p:nvSpPr>
        <p:spPr>
          <a:xfrm>
            <a:off x="2447779" y="1973755"/>
            <a:ext cx="651803" cy="128291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矩形标注 9"/>
          <p:cNvSpPr/>
          <p:nvPr/>
        </p:nvSpPr>
        <p:spPr>
          <a:xfrm>
            <a:off x="4289472" y="3346397"/>
            <a:ext cx="845236" cy="803574"/>
          </a:xfrm>
          <a:prstGeom prst="wedgeRectCallout">
            <a:avLst>
              <a:gd name="adj1" fmla="val -29844"/>
              <a:gd name="adj2" fmla="val -67132"/>
            </a:avLst>
          </a:prstGeom>
          <a:solidFill>
            <a:schemeClr val="bg1"/>
          </a:solidFill>
          <a:ln w="127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rgbClr val="FF6600"/>
                </a:solidFill>
              </a:rPr>
              <a:t>“</a:t>
            </a:r>
            <a:r>
              <a:rPr lang="zh-CN" altLang="en-US" sz="1000" dirty="0">
                <a:solidFill>
                  <a:srgbClr val="FF6600"/>
                </a:solidFill>
              </a:rPr>
              <a:t>属性</a:t>
            </a:r>
            <a:r>
              <a:rPr lang="en-US" altLang="zh-CN" sz="1000" dirty="0">
                <a:solidFill>
                  <a:srgbClr val="FF6600"/>
                </a:solidFill>
              </a:rPr>
              <a:t>1</a:t>
            </a:r>
            <a:r>
              <a:rPr lang="zh-CN" altLang="en-US" sz="1000" dirty="0">
                <a:solidFill>
                  <a:srgbClr val="FF6600"/>
                </a:solidFill>
              </a:rPr>
              <a:t>”中填入需要给予权限的单位</a:t>
            </a:r>
            <a:r>
              <a:rPr lang="zh-CN" altLang="en-US" sz="1000" dirty="0" smtClean="0">
                <a:solidFill>
                  <a:srgbClr val="FF6600"/>
                </a:solidFill>
              </a:rPr>
              <a:t>代码</a:t>
            </a:r>
            <a:endParaRPr lang="zh-CN" altLang="en-US" sz="1000" dirty="0">
              <a:solidFill>
                <a:srgbClr val="FF6600"/>
              </a:solidFill>
            </a:endParaRPr>
          </a:p>
        </p:txBody>
      </p:sp>
      <p:sp>
        <p:nvSpPr>
          <p:cNvPr id="11" name="矩形标注 10"/>
          <p:cNvSpPr/>
          <p:nvPr/>
        </p:nvSpPr>
        <p:spPr>
          <a:xfrm>
            <a:off x="7714131" y="1678333"/>
            <a:ext cx="1159830" cy="1022664"/>
          </a:xfrm>
          <a:prstGeom prst="wedgeRectCallout">
            <a:avLst>
              <a:gd name="adj1" fmla="val -67433"/>
              <a:gd name="adj2" fmla="val 36719"/>
            </a:avLst>
          </a:prstGeom>
          <a:solidFill>
            <a:schemeClr val="bg1"/>
          </a:solidFill>
          <a:ln w="127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smtClean="0">
                <a:solidFill>
                  <a:srgbClr val="FF6600"/>
                </a:solidFill>
              </a:rPr>
              <a:t>此两行表示：</a:t>
            </a:r>
            <a:r>
              <a:rPr lang="zh-CN" altLang="en-US" sz="1000" dirty="0">
                <a:solidFill>
                  <a:srgbClr val="FF6600"/>
                </a:solidFill>
              </a:rPr>
              <a:t>项目角色为“部窗口” 且所在单位代码为</a:t>
            </a:r>
            <a:r>
              <a:rPr lang="en-US" altLang="zh-CN" sz="1000" dirty="0">
                <a:solidFill>
                  <a:srgbClr val="FF6600"/>
                </a:solidFill>
              </a:rPr>
              <a:t>D100</a:t>
            </a:r>
            <a:r>
              <a:rPr lang="zh-CN" altLang="en-US" sz="1000" dirty="0" smtClean="0">
                <a:solidFill>
                  <a:srgbClr val="FF6600"/>
                </a:solidFill>
              </a:rPr>
              <a:t>的人员有权限查看测试问题</a:t>
            </a:r>
            <a:endParaRPr lang="zh-CN" altLang="en-US" sz="1000" dirty="0">
              <a:solidFill>
                <a:srgbClr val="FF6600"/>
              </a:solidFill>
            </a:endParaRPr>
          </a:p>
        </p:txBody>
      </p:sp>
    </p:spTree>
    <p:extLst>
      <p:ext uri="{BB962C8B-B14F-4D97-AF65-F5344CB8AC3E}">
        <p14:creationId xmlns:p14="http://schemas.microsoft.com/office/powerpoint/2010/main" val="1529461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632200" y="1821377"/>
            <a:ext cx="3936924" cy="2619419"/>
          </a:xfrm>
          <a:prstGeom prst="rect">
            <a:avLst/>
          </a:prstGeom>
          <a:ln>
            <a:solidFill>
              <a:srgbClr val="006699"/>
            </a:solidFill>
          </a:ln>
        </p:spPr>
      </p:pic>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1.5 </a:t>
            </a:r>
            <a:r>
              <a:rPr lang="zh-CN" altLang="en-US" sz="2000" b="1" dirty="0" smtClean="0">
                <a:solidFill>
                  <a:srgbClr val="005386"/>
                </a:solidFill>
                <a:latin typeface="Century Gothic" pitchFamily="34" charset="0"/>
                <a:ea typeface="微软雅黑" pitchFamily="34" charset="-122"/>
                <a:cs typeface="Century Gothic" pitchFamily="34" charset="0"/>
              </a:rPr>
              <a:t>公司日历建立</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3" name="文本框 22"/>
          <p:cNvSpPr txBox="1"/>
          <p:nvPr/>
        </p:nvSpPr>
        <p:spPr>
          <a:xfrm>
            <a:off x="385440" y="740069"/>
            <a:ext cx="2891160" cy="3630877"/>
          </a:xfrm>
          <a:prstGeom prst="rect">
            <a:avLst/>
          </a:prstGeom>
          <a:ln>
            <a:solidFill>
              <a:srgbClr val="006699"/>
            </a:solidFill>
          </a:ln>
        </p:spPr>
        <p:txBody>
          <a:bodyPr wrap="square" rtlCol="0">
            <a:noAutofit/>
          </a:bodyPr>
          <a:lstStyle/>
          <a:p>
            <a:pPr>
              <a:lnSpc>
                <a:spcPct val="150000"/>
              </a:lnSpc>
            </a:pPr>
            <a:r>
              <a:rPr lang="zh-CN" altLang="en-US" sz="1100" b="1" dirty="0" smtClean="0">
                <a:solidFill>
                  <a:srgbClr val="0070C0"/>
                </a:solidFill>
                <a:latin typeface="+mn-ea"/>
              </a:rPr>
              <a:t>日历用于项目计划</a:t>
            </a:r>
            <a:r>
              <a:rPr lang="en-US" altLang="zh-CN" sz="1100" b="1" dirty="0" smtClean="0">
                <a:solidFill>
                  <a:srgbClr val="0070C0"/>
                </a:solidFill>
                <a:latin typeface="+mn-ea"/>
              </a:rPr>
              <a:t>WBS</a:t>
            </a:r>
            <a:r>
              <a:rPr lang="zh-CN" altLang="en-US" sz="1100" b="1" dirty="0" smtClean="0">
                <a:solidFill>
                  <a:srgbClr val="0070C0"/>
                </a:solidFill>
                <a:latin typeface="+mn-ea"/>
              </a:rPr>
              <a:t>中计算工期，当日历中不包含周六周日时，</a:t>
            </a:r>
            <a:r>
              <a:rPr lang="en-US" altLang="zh-CN" sz="1100" b="1" dirty="0" smtClean="0">
                <a:solidFill>
                  <a:srgbClr val="0070C0"/>
                </a:solidFill>
                <a:latin typeface="+mn-ea"/>
              </a:rPr>
              <a:t>WBS</a:t>
            </a:r>
            <a:r>
              <a:rPr lang="zh-CN" altLang="en-US" sz="1100" b="1" dirty="0" smtClean="0">
                <a:solidFill>
                  <a:srgbClr val="0070C0"/>
                </a:solidFill>
                <a:latin typeface="+mn-ea"/>
              </a:rPr>
              <a:t>中计算工期时就会自动跳过周六周日</a:t>
            </a:r>
            <a:endParaRPr lang="en-US" altLang="zh-CN" sz="1100" b="1" dirty="0" smtClean="0">
              <a:solidFill>
                <a:srgbClr val="0070C0"/>
              </a:solidFill>
              <a:latin typeface="+mn-ea"/>
            </a:endParaRPr>
          </a:p>
          <a:p>
            <a:pPr>
              <a:lnSpc>
                <a:spcPct val="150000"/>
              </a:lnSpc>
            </a:pPr>
            <a:r>
              <a:rPr lang="zh-CN" altLang="en-US" sz="1100" dirty="0" smtClean="0">
                <a:solidFill>
                  <a:srgbClr val="0070C0"/>
                </a:solidFill>
                <a:latin typeface="微软雅黑 Light" panose="020B0502040204020203" pitchFamily="34" charset="-122"/>
                <a:ea typeface="微软雅黑 Light" panose="020B0502040204020203" pitchFamily="34" charset="-122"/>
              </a:rPr>
              <a:t>创建日历：</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点击“查看我的公司”；</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点击公司菜单中的“工作日历”；</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点击“创建”</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填写名称和描述，在“工作周”中选择周六、周日作为工作日；</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点击“完成”。</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endParaRPr lang="en-US" altLang="zh-CN" sz="1100" dirty="0">
              <a:solidFill>
                <a:srgbClr val="0070C0"/>
              </a:solidFill>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rotWithShape="1">
          <a:blip r:embed="rId3"/>
          <a:srcRect l="66476"/>
          <a:stretch/>
        </p:blipFill>
        <p:spPr>
          <a:xfrm>
            <a:off x="3632200" y="143591"/>
            <a:ext cx="1860504" cy="1577681"/>
          </a:xfrm>
          <a:prstGeom prst="rect">
            <a:avLst/>
          </a:prstGeom>
          <a:ln>
            <a:solidFill>
              <a:srgbClr val="006699"/>
            </a:solidFill>
          </a:ln>
        </p:spPr>
      </p:pic>
      <p:sp>
        <p:nvSpPr>
          <p:cNvPr id="24" name="矩形 23"/>
          <p:cNvSpPr/>
          <p:nvPr/>
        </p:nvSpPr>
        <p:spPr>
          <a:xfrm>
            <a:off x="3734487" y="564164"/>
            <a:ext cx="801946" cy="20454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9" name="图片 28"/>
          <p:cNvPicPr>
            <a:picLocks noChangeAspect="1"/>
          </p:cNvPicPr>
          <p:nvPr/>
        </p:nvPicPr>
        <p:blipFill rotWithShape="1">
          <a:blip r:embed="rId4"/>
          <a:srcRect l="26174" t="21615" r="24810" b="26949"/>
          <a:stretch/>
        </p:blipFill>
        <p:spPr>
          <a:xfrm>
            <a:off x="3461437" y="539437"/>
            <a:ext cx="254000" cy="253999"/>
          </a:xfrm>
          <a:prstGeom prst="rect">
            <a:avLst/>
          </a:prstGeom>
        </p:spPr>
      </p:pic>
      <p:pic>
        <p:nvPicPr>
          <p:cNvPr id="30" name="图片 29"/>
          <p:cNvPicPr>
            <a:picLocks noChangeAspect="1"/>
          </p:cNvPicPr>
          <p:nvPr/>
        </p:nvPicPr>
        <p:blipFill rotWithShape="1">
          <a:blip r:embed="rId5"/>
          <a:srcRect l="25280" t="20196" r="25551" b="25978"/>
          <a:stretch/>
        </p:blipFill>
        <p:spPr>
          <a:xfrm>
            <a:off x="4867321" y="2555507"/>
            <a:ext cx="254794" cy="269081"/>
          </a:xfrm>
          <a:prstGeom prst="rect">
            <a:avLst/>
          </a:prstGeom>
        </p:spPr>
      </p:pic>
      <p:pic>
        <p:nvPicPr>
          <p:cNvPr id="35" name="图片 34"/>
          <p:cNvPicPr>
            <a:picLocks noChangeAspect="1"/>
          </p:cNvPicPr>
          <p:nvPr/>
        </p:nvPicPr>
        <p:blipFill rotWithShape="1">
          <a:blip r:embed="rId6"/>
          <a:srcRect l="22297" t="16835" r="25011" b="26586"/>
          <a:stretch/>
        </p:blipFill>
        <p:spPr>
          <a:xfrm>
            <a:off x="3870401" y="2659942"/>
            <a:ext cx="273050" cy="279400"/>
          </a:xfrm>
          <a:prstGeom prst="rect">
            <a:avLst/>
          </a:prstGeom>
        </p:spPr>
      </p:pic>
    </p:spTree>
    <p:extLst>
      <p:ext uri="{BB962C8B-B14F-4D97-AF65-F5344CB8AC3E}">
        <p14:creationId xmlns:p14="http://schemas.microsoft.com/office/powerpoint/2010/main" val="2100016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52038" y="740069"/>
            <a:ext cx="6652336" cy="3550458"/>
          </a:xfrm>
          <a:prstGeom prst="rect">
            <a:avLst/>
          </a:prstGeom>
          <a:ln>
            <a:solidFill>
              <a:srgbClr val="006699"/>
            </a:solidFill>
          </a:ln>
        </p:spPr>
      </p:pic>
      <p:sp>
        <p:nvSpPr>
          <p:cNvPr id="19"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1.5 </a:t>
            </a:r>
            <a:r>
              <a:rPr lang="zh-CN" altLang="en-US" sz="2000" b="1" dirty="0" smtClean="0">
                <a:solidFill>
                  <a:srgbClr val="005386"/>
                </a:solidFill>
                <a:latin typeface="Century Gothic" pitchFamily="34" charset="0"/>
                <a:ea typeface="微软雅黑" pitchFamily="34" charset="-122"/>
                <a:cs typeface="Century Gothic" pitchFamily="34" charset="0"/>
              </a:rPr>
              <a:t>公司日历建立</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3" name="文本框 22"/>
          <p:cNvSpPr txBox="1"/>
          <p:nvPr/>
        </p:nvSpPr>
        <p:spPr>
          <a:xfrm>
            <a:off x="385440" y="740070"/>
            <a:ext cx="1798960" cy="3550458"/>
          </a:xfrm>
          <a:prstGeom prst="rect">
            <a:avLst/>
          </a:prstGeom>
          <a:ln>
            <a:solidFill>
              <a:srgbClr val="006699"/>
            </a:solidFill>
          </a:ln>
        </p:spPr>
        <p:txBody>
          <a:bodyPr wrap="square" rtlCol="0">
            <a:noAutofit/>
          </a:bodyPr>
          <a:lstStyle/>
          <a:p>
            <a:pPr>
              <a:lnSpc>
                <a:spcPct val="150000"/>
              </a:lnSpc>
            </a:pPr>
            <a:r>
              <a:rPr lang="zh-CN" altLang="en-US" sz="1100" dirty="0" smtClean="0">
                <a:solidFill>
                  <a:srgbClr val="0070C0"/>
                </a:solidFill>
                <a:latin typeface="微软雅黑 Light" panose="020B0502040204020203" pitchFamily="34" charset="-122"/>
                <a:ea typeface="微软雅黑 Light" panose="020B0502040204020203" pitchFamily="34" charset="-122"/>
              </a:rPr>
              <a:t>创建日历例外：</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进入工作日历，点击“新建”；</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填写名称等信息；</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点击“完成”。</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100" dirty="0" smtClean="0">
                <a:solidFill>
                  <a:srgbClr val="0070C0"/>
                </a:solidFill>
                <a:latin typeface="微软雅黑 Light" panose="020B0502040204020203" pitchFamily="34" charset="-122"/>
                <a:ea typeface="微软雅黑 Light" panose="020B0502040204020203" pitchFamily="34" charset="-122"/>
              </a:rPr>
              <a:t>例外中的定义的生效开始时间与生效截止时间的区间在项目中计算工期时会被忽略。</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endParaRPr lang="en-US" altLang="zh-CN" sz="1100" dirty="0">
              <a:solidFill>
                <a:srgbClr val="0070C0"/>
              </a:solidFill>
              <a:latin typeface="微软雅黑 Light" panose="020B0502040204020203" pitchFamily="34" charset="-122"/>
              <a:ea typeface="微软雅黑 Light" panose="020B0502040204020203" pitchFamily="34" charset="-122"/>
            </a:endParaRPr>
          </a:p>
          <a:p>
            <a:pPr>
              <a:lnSpc>
                <a:spcPct val="150000"/>
              </a:lnSpc>
            </a:pPr>
            <a:r>
              <a:rPr lang="zh-CN" altLang="en-US" sz="1100" dirty="0" smtClean="0">
                <a:solidFill>
                  <a:srgbClr val="0070C0"/>
                </a:solidFill>
                <a:latin typeface="微软雅黑 Light" panose="020B0502040204020203" pitchFamily="34" charset="-122"/>
                <a:ea typeface="微软雅黑 Light" panose="020B0502040204020203" pitchFamily="34" charset="-122"/>
              </a:rPr>
              <a:t>注：日历要在开始就定义好，并且尽量不要改动，因为改动后使用该日历的项目的排程都会自动变</a:t>
            </a:r>
            <a:endParaRPr lang="en-US" altLang="zh-CN" sz="11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endParaRPr lang="en-US" altLang="zh-CN" sz="1100" dirty="0">
              <a:solidFill>
                <a:srgbClr val="0070C0"/>
              </a:solidFill>
              <a:latin typeface="微软雅黑 Light" panose="020B0502040204020203" pitchFamily="34" charset="-122"/>
              <a:ea typeface="微软雅黑 Light" panose="020B0502040204020203" pitchFamily="34" charset="-122"/>
            </a:endParaRPr>
          </a:p>
        </p:txBody>
      </p:sp>
      <p:sp>
        <p:nvSpPr>
          <p:cNvPr id="24" name="矩形 23"/>
          <p:cNvSpPr/>
          <p:nvPr/>
        </p:nvSpPr>
        <p:spPr>
          <a:xfrm>
            <a:off x="3341505" y="2685028"/>
            <a:ext cx="284345" cy="20454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9" name="图片 28"/>
          <p:cNvPicPr>
            <a:picLocks noChangeAspect="1"/>
          </p:cNvPicPr>
          <p:nvPr/>
        </p:nvPicPr>
        <p:blipFill rotWithShape="1">
          <a:blip r:embed="rId3"/>
          <a:srcRect l="26174" t="21615" r="24810" b="26949"/>
          <a:stretch/>
        </p:blipFill>
        <p:spPr>
          <a:xfrm>
            <a:off x="3087505" y="2660975"/>
            <a:ext cx="254000" cy="253999"/>
          </a:xfrm>
          <a:prstGeom prst="rect">
            <a:avLst/>
          </a:prstGeom>
        </p:spPr>
      </p:pic>
      <p:pic>
        <p:nvPicPr>
          <p:cNvPr id="30" name="图片 29"/>
          <p:cNvPicPr>
            <a:picLocks noChangeAspect="1"/>
          </p:cNvPicPr>
          <p:nvPr/>
        </p:nvPicPr>
        <p:blipFill rotWithShape="1">
          <a:blip r:embed="rId4"/>
          <a:srcRect l="25280" t="20196" r="25551" b="25978"/>
          <a:stretch/>
        </p:blipFill>
        <p:spPr>
          <a:xfrm>
            <a:off x="5506061" y="2219795"/>
            <a:ext cx="254794" cy="269081"/>
          </a:xfrm>
          <a:prstGeom prst="rect">
            <a:avLst/>
          </a:prstGeom>
        </p:spPr>
      </p:pic>
      <p:pic>
        <p:nvPicPr>
          <p:cNvPr id="35" name="图片 34"/>
          <p:cNvPicPr>
            <a:picLocks noChangeAspect="1"/>
          </p:cNvPicPr>
          <p:nvPr/>
        </p:nvPicPr>
        <p:blipFill rotWithShape="1">
          <a:blip r:embed="rId5"/>
          <a:srcRect l="22297" t="16835" r="25011" b="26586"/>
          <a:stretch/>
        </p:blipFill>
        <p:spPr>
          <a:xfrm>
            <a:off x="7978851" y="4063292"/>
            <a:ext cx="273050" cy="279400"/>
          </a:xfrm>
          <a:prstGeom prst="rect">
            <a:avLst/>
          </a:prstGeom>
        </p:spPr>
      </p:pic>
      <p:sp>
        <p:nvSpPr>
          <p:cNvPr id="11" name="矩形 10"/>
          <p:cNvSpPr/>
          <p:nvPr/>
        </p:nvSpPr>
        <p:spPr>
          <a:xfrm>
            <a:off x="5760855" y="2253228"/>
            <a:ext cx="2055995" cy="138532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矩形 11"/>
          <p:cNvSpPr/>
          <p:nvPr/>
        </p:nvSpPr>
        <p:spPr>
          <a:xfrm>
            <a:off x="8294505" y="4105031"/>
            <a:ext cx="284345" cy="20454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1799865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0"/>
          </p:nvPr>
        </p:nvSpPr>
        <p:spPr>
          <a:xfrm>
            <a:off x="1770098" y="246108"/>
            <a:ext cx="360000" cy="360000"/>
          </a:xfrm>
        </p:spPr>
        <p:txBody>
          <a:bodyPr>
            <a:normAutofit/>
          </a:bodyPr>
          <a:lstStyle/>
          <a:p>
            <a:r>
              <a:rPr lang="en-US" sz="1800" dirty="0" smtClean="0"/>
              <a:t>1</a:t>
            </a:r>
            <a:endParaRPr lang="en-US" sz="1800" dirty="0"/>
          </a:p>
        </p:txBody>
      </p:sp>
      <p:sp>
        <p:nvSpPr>
          <p:cNvPr id="24" name="Text Placeholder 23"/>
          <p:cNvSpPr>
            <a:spLocks noGrp="1"/>
          </p:cNvSpPr>
          <p:nvPr>
            <p:ph type="body" sz="quarter" idx="12"/>
          </p:nvPr>
        </p:nvSpPr>
        <p:spPr>
          <a:xfrm>
            <a:off x="1770626" y="1731697"/>
            <a:ext cx="360000" cy="360000"/>
          </a:xfrm>
        </p:spPr>
        <p:txBody>
          <a:bodyPr>
            <a:normAutofit/>
          </a:bodyPr>
          <a:lstStyle/>
          <a:p>
            <a:r>
              <a:rPr lang="en-US" sz="1800" dirty="0" smtClean="0"/>
              <a:t>2</a:t>
            </a:r>
            <a:endParaRPr lang="en-US" sz="1800" dirty="0"/>
          </a:p>
        </p:txBody>
      </p:sp>
      <p:sp>
        <p:nvSpPr>
          <p:cNvPr id="26" name="Text Placeholder 25"/>
          <p:cNvSpPr>
            <a:spLocks noGrp="1"/>
          </p:cNvSpPr>
          <p:nvPr>
            <p:ph type="body" sz="quarter" idx="14"/>
          </p:nvPr>
        </p:nvSpPr>
        <p:spPr>
          <a:xfrm>
            <a:off x="1767826" y="2660432"/>
            <a:ext cx="360000" cy="360000"/>
          </a:xfrm>
        </p:spPr>
        <p:txBody>
          <a:bodyPr>
            <a:normAutofit/>
          </a:bodyPr>
          <a:lstStyle/>
          <a:p>
            <a:r>
              <a:rPr lang="en-US" sz="1800" dirty="0" smtClean="0"/>
              <a:t>3</a:t>
            </a:r>
            <a:endParaRPr lang="en-US" sz="1800" dirty="0"/>
          </a:p>
        </p:txBody>
      </p:sp>
      <p:sp>
        <p:nvSpPr>
          <p:cNvPr id="21" name="Title 20"/>
          <p:cNvSpPr>
            <a:spLocks noGrp="1"/>
          </p:cNvSpPr>
          <p:nvPr>
            <p:ph type="title"/>
          </p:nvPr>
        </p:nvSpPr>
        <p:spPr>
          <a:xfrm>
            <a:off x="138053" y="218958"/>
            <a:ext cx="1481808" cy="374073"/>
          </a:xfrm>
        </p:spPr>
        <p:txBody>
          <a:bodyPr/>
          <a:lstStyle/>
          <a:p>
            <a:r>
              <a:rPr lang="en-US" dirty="0" smtClean="0"/>
              <a:t>CONTENTS</a:t>
            </a:r>
            <a:endParaRPr lang="en-US" dirty="0"/>
          </a:p>
        </p:txBody>
      </p:sp>
      <p:sp>
        <p:nvSpPr>
          <p:cNvPr id="10" name="Text Placeholder 22"/>
          <p:cNvSpPr>
            <a:spLocks noGrp="1"/>
          </p:cNvSpPr>
          <p:nvPr>
            <p:ph type="body" sz="quarter" idx="11"/>
          </p:nvPr>
        </p:nvSpPr>
        <p:spPr>
          <a:xfrm>
            <a:off x="2375211" y="246108"/>
            <a:ext cx="1811302" cy="360000"/>
          </a:xfrm>
          <a:solidFill>
            <a:schemeClr val="bg1"/>
          </a:solidFill>
        </p:spPr>
        <p:txBody>
          <a:bodyPr vert="horz" lIns="288000" tIns="36000" rIns="72000" bIns="36000" rtlCol="0" anchor="ctr">
            <a:normAutofit/>
          </a:bodyPr>
          <a:lstStyle/>
          <a:p>
            <a:r>
              <a:rPr lang="zh-CN" altLang="en-US" sz="1800" b="1" dirty="0" smtClean="0">
                <a:solidFill>
                  <a:srgbClr val="006699"/>
                </a:solidFill>
              </a:rPr>
              <a:t>后台维护</a:t>
            </a:r>
            <a:endParaRPr lang="zh-CN" altLang="en-US" sz="1800" b="1" dirty="0">
              <a:solidFill>
                <a:srgbClr val="006699"/>
              </a:solidFill>
            </a:endParaRPr>
          </a:p>
        </p:txBody>
      </p:sp>
      <p:sp>
        <p:nvSpPr>
          <p:cNvPr id="11" name="Text Placeholder 30"/>
          <p:cNvSpPr>
            <a:spLocks noGrp="1"/>
          </p:cNvSpPr>
          <p:nvPr>
            <p:ph type="body" sz="quarter" idx="19"/>
          </p:nvPr>
        </p:nvSpPr>
        <p:spPr>
          <a:xfrm>
            <a:off x="2375211" y="1731697"/>
            <a:ext cx="1922470" cy="360000"/>
          </a:xfrm>
          <a:solidFill>
            <a:srgbClr val="006699"/>
          </a:solidFill>
        </p:spPr>
        <p:txBody>
          <a:bodyPr vert="horz" lIns="288000" tIns="36000" rIns="72000" bIns="36000" rtlCol="0" anchor="ctr">
            <a:normAutofit/>
          </a:bodyPr>
          <a:lstStyle/>
          <a:p>
            <a:r>
              <a:rPr lang="zh-CN" altLang="en-US" sz="1800" dirty="0" smtClean="0">
                <a:solidFill>
                  <a:schemeClr val="bg1"/>
                </a:solidFill>
              </a:rPr>
              <a:t>车型项目构建</a:t>
            </a:r>
            <a:endParaRPr lang="en-US" altLang="zh-CN" sz="1800" dirty="0" smtClean="0">
              <a:solidFill>
                <a:schemeClr val="bg1"/>
              </a:solidFill>
            </a:endParaRPr>
          </a:p>
        </p:txBody>
      </p:sp>
      <p:sp>
        <p:nvSpPr>
          <p:cNvPr id="13" name="Text Placeholder 30"/>
          <p:cNvSpPr>
            <a:spLocks noGrp="1"/>
          </p:cNvSpPr>
          <p:nvPr>
            <p:ph type="body" sz="quarter" idx="19"/>
          </p:nvPr>
        </p:nvSpPr>
        <p:spPr>
          <a:xfrm>
            <a:off x="2375211" y="2678908"/>
            <a:ext cx="5040000" cy="360000"/>
          </a:xfrm>
          <a:noFill/>
        </p:spPr>
        <p:txBody>
          <a:bodyPr vert="horz" lIns="288000" tIns="36000" rIns="72000" bIns="36000" rtlCol="0" anchor="ctr">
            <a:normAutofit/>
          </a:bodyPr>
          <a:lstStyle/>
          <a:p>
            <a:r>
              <a:rPr lang="zh-CN" altLang="en-US" sz="1800" dirty="0" smtClean="0"/>
              <a:t>车型项目工作</a:t>
            </a:r>
            <a:endParaRPr lang="en-US" altLang="zh-CN" sz="1800" dirty="0"/>
          </a:p>
        </p:txBody>
      </p:sp>
      <p:sp>
        <p:nvSpPr>
          <p:cNvPr id="15" name="Text Placeholder 30"/>
          <p:cNvSpPr>
            <a:spLocks noGrp="1"/>
          </p:cNvSpPr>
          <p:nvPr>
            <p:ph type="body" sz="quarter" idx="19"/>
          </p:nvPr>
        </p:nvSpPr>
        <p:spPr>
          <a:xfrm>
            <a:off x="2375211" y="2118271"/>
            <a:ext cx="5040000" cy="579713"/>
          </a:xfrm>
          <a:noFill/>
        </p:spPr>
        <p:txBody>
          <a:bodyPr vert="horz" lIns="288000" tIns="36000" rIns="72000" bIns="36000" rtlCol="0" anchor="ctr">
            <a:normAutofit fontScale="92500"/>
          </a:bodyPr>
          <a:lstStyle/>
          <a:p>
            <a:r>
              <a:rPr lang="en-US" altLang="zh-CN" sz="1200" dirty="0">
                <a:latin typeface="微软雅黑 Light" panose="020B0502040204020203" pitchFamily="34" charset="-122"/>
                <a:ea typeface="微软雅黑 Light" panose="020B0502040204020203" pitchFamily="34" charset="-122"/>
              </a:rPr>
              <a:t>2.1 </a:t>
            </a:r>
            <a:r>
              <a:rPr lang="zh-CN" altLang="en-US" sz="1200" dirty="0">
                <a:latin typeface="微软雅黑 Light" panose="020B0502040204020203" pitchFamily="34" charset="-122"/>
                <a:ea typeface="微软雅黑 Light" panose="020B0502040204020203" pitchFamily="34" charset="-122"/>
              </a:rPr>
              <a:t>项目数据维护，包括创建项目、人员及分派、</a:t>
            </a:r>
            <a:r>
              <a:rPr lang="en-US" altLang="zh-CN" sz="1200" dirty="0">
                <a:latin typeface="微软雅黑 Light" panose="020B0502040204020203" pitchFamily="34" charset="-122"/>
                <a:ea typeface="微软雅黑 Light" panose="020B0502040204020203" pitchFamily="34" charset="-122"/>
              </a:rPr>
              <a:t> WBS</a:t>
            </a:r>
            <a:r>
              <a:rPr lang="zh-CN" altLang="en-US" sz="1200" dirty="0">
                <a:latin typeface="微软雅黑 Light" panose="020B0502040204020203" pitchFamily="34" charset="-122"/>
                <a:ea typeface="微软雅黑 Light" panose="020B0502040204020203" pitchFamily="34" charset="-122"/>
              </a:rPr>
              <a:t>排程、试装车号等</a:t>
            </a:r>
            <a:endParaRPr lang="en-US" altLang="zh-CN" sz="1200" dirty="0">
              <a:latin typeface="微软雅黑 Light" panose="020B0502040204020203" pitchFamily="34" charset="-122"/>
              <a:ea typeface="微软雅黑 Light" panose="020B0502040204020203" pitchFamily="34" charset="-122"/>
            </a:endParaRPr>
          </a:p>
          <a:p>
            <a:r>
              <a:rPr lang="en-US" altLang="zh-CN" sz="1200" dirty="0">
                <a:latin typeface="微软雅黑 Light" panose="020B0502040204020203" pitchFamily="34" charset="-122"/>
                <a:ea typeface="微软雅黑 Light" panose="020B0502040204020203" pitchFamily="34" charset="-122"/>
              </a:rPr>
              <a:t>2.2 </a:t>
            </a:r>
            <a:r>
              <a:rPr lang="zh-CN" altLang="en-US" sz="1200" dirty="0">
                <a:latin typeface="微软雅黑 Light" panose="020B0502040204020203" pitchFamily="34" charset="-122"/>
                <a:ea typeface="微软雅黑 Light" panose="020B0502040204020203" pitchFamily="34" charset="-122"/>
              </a:rPr>
              <a:t>项目任务</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下发分解、项目任务</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计划确认</a:t>
            </a:r>
            <a:endParaRPr lang="en-US" altLang="zh-CN" sz="1200" dirty="0">
              <a:latin typeface="微软雅黑 Light" panose="020B0502040204020203" pitchFamily="34" charset="-122"/>
              <a:ea typeface="微软雅黑 Light" panose="020B0502040204020203" pitchFamily="34" charset="-122"/>
            </a:endParaRPr>
          </a:p>
          <a:p>
            <a:r>
              <a:rPr lang="en-US" altLang="zh-CN" sz="1200" dirty="0">
                <a:latin typeface="微软雅黑 Light" panose="020B0502040204020203" pitchFamily="34" charset="-122"/>
                <a:ea typeface="微软雅黑 Light" panose="020B0502040204020203" pitchFamily="34" charset="-122"/>
              </a:rPr>
              <a:t>2.3 </a:t>
            </a:r>
            <a:r>
              <a:rPr lang="zh-CN" altLang="en-US" sz="1200" dirty="0">
                <a:latin typeface="微软雅黑 Light" panose="020B0502040204020203" pitchFamily="34" charset="-122"/>
                <a:ea typeface="微软雅黑 Light" panose="020B0502040204020203" pitchFamily="34" charset="-122"/>
              </a:rPr>
              <a:t>项目计划发布</a:t>
            </a:r>
            <a:r>
              <a:rPr lang="en-US" altLang="zh-CN" sz="1200" dirty="0">
                <a:latin typeface="微软雅黑 Light" panose="020B0502040204020203" pitchFamily="34" charset="-122"/>
                <a:ea typeface="微软雅黑 Light" panose="020B0502040204020203" pitchFamily="34" charset="-122"/>
              </a:rPr>
              <a:t>【KO】</a:t>
            </a:r>
          </a:p>
        </p:txBody>
      </p:sp>
      <p:sp>
        <p:nvSpPr>
          <p:cNvPr id="16" name="Text Placeholder 30"/>
          <p:cNvSpPr>
            <a:spLocks noGrp="1"/>
          </p:cNvSpPr>
          <p:nvPr>
            <p:ph type="body" sz="quarter" idx="19"/>
          </p:nvPr>
        </p:nvSpPr>
        <p:spPr>
          <a:xfrm>
            <a:off x="2375211" y="2950008"/>
            <a:ext cx="5040000" cy="1678054"/>
          </a:xfrm>
          <a:noFill/>
        </p:spPr>
        <p:txBody>
          <a:bodyPr vert="horz" lIns="288000" tIns="36000" rIns="72000" bIns="36000" rtlCol="0" anchor="ctr">
            <a:normAutofit/>
          </a:bodyPr>
          <a:lstStyle/>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3.1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项目管理</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项目任务</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复核任务</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3.2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项目管理</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流程任务</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3.3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会议</a:t>
            </a:r>
            <a:r>
              <a:rPr lang="zh-CN" altLang="en-US" sz="1200" dirty="0" smtClean="0">
                <a:solidFill>
                  <a:schemeClr val="bg1">
                    <a:lumMod val="50000"/>
                  </a:schemeClr>
                </a:solidFill>
                <a:latin typeface="微软雅黑 Light" panose="020B0502040204020203" pitchFamily="34" charset="-122"/>
                <a:ea typeface="微软雅黑 Light" panose="020B0502040204020203" pitchFamily="34" charset="-122"/>
              </a:rPr>
              <a:t>和会议纪要：</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3.3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项目管理</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问题：我提出的问题，我对策的问题，待评定的问题</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3.4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变更：人员变更维护，计划变更单、项目基线</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3.5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文件夹维护、文档交付物上传下载</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3.6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问题，风险</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3.7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投资数据</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含费用申请</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查看</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7" name="Text Placeholder 30"/>
          <p:cNvSpPr>
            <a:spLocks noGrp="1"/>
          </p:cNvSpPr>
          <p:nvPr>
            <p:ph type="body" sz="quarter" idx="19"/>
          </p:nvPr>
        </p:nvSpPr>
        <p:spPr>
          <a:xfrm>
            <a:off x="2375211" y="553196"/>
            <a:ext cx="2115830" cy="1165240"/>
          </a:xfrm>
          <a:noFill/>
        </p:spPr>
        <p:txBody>
          <a:bodyPr vert="horz" lIns="288000" tIns="36000" rIns="72000" bIns="36000" rtlCol="0" anchor="ctr">
            <a:normAutofit/>
          </a:bodyPr>
          <a:lstStyle/>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1.1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部门和人员维护</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1.2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项目模板维护</a:t>
            </a: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1.3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流程模板维护</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1.4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自定义键值维护</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1.5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公司日历建立</a:t>
            </a:r>
          </a:p>
        </p:txBody>
      </p:sp>
    </p:spTree>
    <p:extLst>
      <p:ext uri="{BB962C8B-B14F-4D97-AF65-F5344CB8AC3E}">
        <p14:creationId xmlns:p14="http://schemas.microsoft.com/office/powerpoint/2010/main" val="3363362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16148" y="1963645"/>
            <a:ext cx="501502" cy="374073"/>
          </a:xfrm>
        </p:spPr>
        <p:txBody>
          <a:bodyPr/>
          <a:lstStyle/>
          <a:p>
            <a:r>
              <a:rPr lang="zh-CN" altLang="en-US" dirty="0" smtClean="0"/>
              <a:t>项目初始化工作</a:t>
            </a:r>
            <a:endParaRPr lang="zh-CN" altLang="en-US" dirty="0"/>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2359" t="3023" r="2756" b="3347"/>
          <a:stretch/>
        </p:blipFill>
        <p:spPr>
          <a:xfrm>
            <a:off x="2000250" y="126999"/>
            <a:ext cx="4749800" cy="4362196"/>
          </a:xfrm>
          <a:prstGeom prst="rect">
            <a:avLst/>
          </a:prstGeom>
        </p:spPr>
      </p:pic>
    </p:spTree>
    <p:extLst>
      <p:ext uri="{BB962C8B-B14F-4D97-AF65-F5344CB8AC3E}">
        <p14:creationId xmlns:p14="http://schemas.microsoft.com/office/powerpoint/2010/main" val="38835742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30"/>
          <p:cNvSpPr>
            <a:spLocks noGrp="1"/>
          </p:cNvSpPr>
          <p:nvPr>
            <p:ph type="body" sz="quarter" idx="19"/>
          </p:nvPr>
        </p:nvSpPr>
        <p:spPr>
          <a:xfrm>
            <a:off x="838604" y="383085"/>
            <a:ext cx="1922470" cy="360000"/>
          </a:xfrm>
        </p:spPr>
        <p:style>
          <a:lnRef idx="1">
            <a:schemeClr val="accent1"/>
          </a:lnRef>
          <a:fillRef idx="3">
            <a:schemeClr val="accent1"/>
          </a:fillRef>
          <a:effectRef idx="2">
            <a:schemeClr val="accent1"/>
          </a:effectRef>
          <a:fontRef idx="minor">
            <a:schemeClr val="lt1"/>
          </a:fontRef>
        </p:style>
        <p:txBody>
          <a:bodyPr vert="horz" lIns="288000" tIns="36000" rIns="72000" bIns="36000" rtlCol="0" anchor="ctr">
            <a:normAutofit/>
          </a:bodyPr>
          <a:lstStyle/>
          <a:p>
            <a:r>
              <a:rPr lang="zh-CN" altLang="en-US" sz="1800" dirty="0" smtClean="0">
                <a:solidFill>
                  <a:schemeClr val="bg1"/>
                </a:solidFill>
              </a:rPr>
              <a:t>车型项目构建</a:t>
            </a:r>
            <a:endParaRPr lang="en-US" altLang="zh-CN" sz="1800" dirty="0" smtClean="0">
              <a:solidFill>
                <a:schemeClr val="bg1"/>
              </a:solidFill>
            </a:endParaRPr>
          </a:p>
        </p:txBody>
      </p:sp>
      <p:graphicFrame>
        <p:nvGraphicFramePr>
          <p:cNvPr id="14" name="图示 13"/>
          <p:cNvGraphicFramePr/>
          <p:nvPr>
            <p:extLst>
              <p:ext uri="{D42A27DB-BD31-4B8C-83A1-F6EECF244321}">
                <p14:modId xmlns:p14="http://schemas.microsoft.com/office/powerpoint/2010/main" val="4137764278"/>
              </p:ext>
            </p:extLst>
          </p:nvPr>
        </p:nvGraphicFramePr>
        <p:xfrm>
          <a:off x="838604" y="876728"/>
          <a:ext cx="7531673" cy="3322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5119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sp>
        <p:nvSpPr>
          <p:cNvPr id="2" name="文本框 1"/>
          <p:cNvSpPr txBox="1"/>
          <p:nvPr/>
        </p:nvSpPr>
        <p:spPr>
          <a:xfrm>
            <a:off x="358138" y="598590"/>
            <a:ext cx="5265422" cy="1630742"/>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创建项目的方式：</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直接新建：手工逐个建立</a:t>
            </a:r>
            <a:r>
              <a:rPr lang="en-US" altLang="zh-CN" sz="1400" dirty="0" smtClean="0">
                <a:solidFill>
                  <a:srgbClr val="0070C0"/>
                </a:solidFill>
                <a:latin typeface="微软雅黑 Light" panose="020B0502040204020203" pitchFamily="34" charset="-122"/>
                <a:ea typeface="微软雅黑 Light" panose="020B0502040204020203" pitchFamily="34" charset="-122"/>
              </a:rPr>
              <a:t>WBS</a:t>
            </a:r>
            <a:r>
              <a:rPr lang="zh-CN" altLang="en-US" sz="1400" dirty="0" smtClean="0">
                <a:solidFill>
                  <a:srgbClr val="0070C0"/>
                </a:solidFill>
                <a:latin typeface="微软雅黑 Light" panose="020B0502040204020203" pitchFamily="34" charset="-122"/>
                <a:ea typeface="微软雅黑 Light" panose="020B0502040204020203" pitchFamily="34" charset="-122"/>
              </a:rPr>
              <a:t>任务结构等</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复制来源：复制一个已经存在的项目的</a:t>
            </a:r>
            <a:r>
              <a:rPr lang="en-US" altLang="zh-CN" sz="1400" dirty="0" smtClean="0">
                <a:solidFill>
                  <a:srgbClr val="0070C0"/>
                </a:solidFill>
                <a:latin typeface="微软雅黑 Light" panose="020B0502040204020203" pitchFamily="34" charset="-122"/>
                <a:ea typeface="微软雅黑 Light" panose="020B0502040204020203" pitchFamily="34" charset="-122"/>
              </a:rPr>
              <a:t>WBS</a:t>
            </a:r>
            <a:r>
              <a:rPr lang="zh-CN" altLang="en-US" sz="1400" dirty="0" smtClean="0">
                <a:solidFill>
                  <a:srgbClr val="0070C0"/>
                </a:solidFill>
                <a:latin typeface="微软雅黑 Light" panose="020B0502040204020203" pitchFamily="34" charset="-122"/>
                <a:ea typeface="微软雅黑 Light" panose="020B0502040204020203" pitchFamily="34" charset="-122"/>
              </a:rPr>
              <a:t>结构等</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导入自：从一个</a:t>
            </a:r>
            <a:r>
              <a:rPr lang="en-US" altLang="zh-CN" sz="1400" dirty="0" smtClean="0">
                <a:solidFill>
                  <a:srgbClr val="0070C0"/>
                </a:solidFill>
                <a:latin typeface="微软雅黑 Light" panose="020B0502040204020203" pitchFamily="34" charset="-122"/>
                <a:ea typeface="微软雅黑 Light" panose="020B0502040204020203" pitchFamily="34" charset="-122"/>
              </a:rPr>
              <a:t>CSV</a:t>
            </a:r>
            <a:r>
              <a:rPr lang="zh-CN" altLang="en-US" sz="1400" dirty="0" smtClean="0">
                <a:solidFill>
                  <a:srgbClr val="0070C0"/>
                </a:solidFill>
                <a:latin typeface="微软雅黑 Light" panose="020B0502040204020203" pitchFamily="34" charset="-122"/>
                <a:ea typeface="微软雅黑 Light" panose="020B0502040204020203" pitchFamily="34" charset="-122"/>
              </a:rPr>
              <a:t>后缀的</a:t>
            </a:r>
            <a:r>
              <a:rPr lang="en-US" altLang="zh-CN" sz="1400" dirty="0" smtClean="0">
                <a:solidFill>
                  <a:srgbClr val="0070C0"/>
                </a:solidFill>
                <a:latin typeface="微软雅黑 Light" panose="020B0502040204020203" pitchFamily="34" charset="-122"/>
                <a:ea typeface="微软雅黑 Light" panose="020B0502040204020203" pitchFamily="34" charset="-122"/>
              </a:rPr>
              <a:t>Excel</a:t>
            </a:r>
            <a:r>
              <a:rPr lang="zh-CN" altLang="en-US" sz="1400" dirty="0" smtClean="0">
                <a:solidFill>
                  <a:srgbClr val="0070C0"/>
                </a:solidFill>
                <a:latin typeface="微软雅黑 Light" panose="020B0502040204020203" pitchFamily="34" charset="-122"/>
                <a:ea typeface="微软雅黑 Light" panose="020B0502040204020203" pitchFamily="34" charset="-122"/>
              </a:rPr>
              <a:t>文件中导入</a:t>
            </a:r>
            <a:r>
              <a:rPr lang="en-US" altLang="zh-CN" sz="1400" dirty="0" smtClean="0">
                <a:solidFill>
                  <a:srgbClr val="0070C0"/>
                </a:solidFill>
                <a:latin typeface="微软雅黑 Light" panose="020B0502040204020203" pitchFamily="34" charset="-122"/>
                <a:ea typeface="微软雅黑 Light" panose="020B0502040204020203" pitchFamily="34" charset="-122"/>
              </a:rPr>
              <a:t>WBS</a:t>
            </a:r>
            <a:r>
              <a:rPr lang="zh-CN" altLang="en-US" sz="1400" dirty="0" smtClean="0">
                <a:solidFill>
                  <a:srgbClr val="0070C0"/>
                </a:solidFill>
                <a:latin typeface="微软雅黑 Light" panose="020B0502040204020203" pitchFamily="34" charset="-122"/>
                <a:ea typeface="微软雅黑 Light" panose="020B0502040204020203" pitchFamily="34" charset="-122"/>
              </a:rPr>
              <a:t>结构</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从模板：选择一个项目模板，按照项目模板生成</a:t>
            </a:r>
            <a:r>
              <a:rPr lang="en-US" altLang="zh-CN" sz="1400" dirty="0" smtClean="0">
                <a:solidFill>
                  <a:srgbClr val="0070C0"/>
                </a:solidFill>
                <a:latin typeface="微软雅黑 Light" panose="020B0502040204020203" pitchFamily="34" charset="-122"/>
                <a:ea typeface="微软雅黑 Light" panose="020B0502040204020203" pitchFamily="34" charset="-122"/>
              </a:rPr>
              <a:t>WBS</a:t>
            </a:r>
            <a:r>
              <a:rPr lang="zh-CN" altLang="en-US" sz="1400" dirty="0" smtClean="0">
                <a:solidFill>
                  <a:srgbClr val="0070C0"/>
                </a:solidFill>
                <a:latin typeface="微软雅黑 Light" panose="020B0502040204020203" pitchFamily="34" charset="-122"/>
                <a:ea typeface="微软雅黑 Light" panose="020B0502040204020203" pitchFamily="34" charset="-122"/>
              </a:rPr>
              <a:t>结构等</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2"/>
          <a:srcRect r="33083"/>
          <a:stretch/>
        </p:blipFill>
        <p:spPr>
          <a:xfrm>
            <a:off x="2802888" y="2286482"/>
            <a:ext cx="6121400" cy="2785666"/>
          </a:xfrm>
          <a:prstGeom prst="rect">
            <a:avLst/>
          </a:prstGeom>
        </p:spPr>
      </p:pic>
    </p:spTree>
    <p:extLst>
      <p:ext uri="{BB962C8B-B14F-4D97-AF65-F5344CB8AC3E}">
        <p14:creationId xmlns:p14="http://schemas.microsoft.com/office/powerpoint/2010/main" val="1891768575"/>
      </p:ext>
    </p:extLst>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sp>
        <p:nvSpPr>
          <p:cNvPr id="2" name="文本框 1"/>
          <p:cNvSpPr txBox="1"/>
          <p:nvPr/>
        </p:nvSpPr>
        <p:spPr>
          <a:xfrm>
            <a:off x="358138" y="598589"/>
            <a:ext cx="2652851" cy="2111953"/>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创建项目的步骤：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smtClean="0">
                <a:solidFill>
                  <a:srgbClr val="0070C0"/>
                </a:solidFill>
                <a:latin typeface="微软雅黑 Light" panose="020B0502040204020203" pitchFamily="34" charset="-122"/>
                <a:ea typeface="微软雅黑 Light" panose="020B0502040204020203" pitchFamily="34" charset="-122"/>
              </a:rPr>
              <a:t>( </a:t>
            </a:r>
            <a:r>
              <a:rPr lang="zh-CN" altLang="en-US" sz="1400" dirty="0" smtClean="0">
                <a:solidFill>
                  <a:srgbClr val="0070C0"/>
                </a:solidFill>
                <a:latin typeface="微软雅黑 Light" panose="020B0502040204020203" pitchFamily="34" charset="-122"/>
                <a:ea typeface="微软雅黑 Light" panose="020B0502040204020203" pitchFamily="34" charset="-122"/>
              </a:rPr>
              <a:t>这里按照直接新建方式讲解）</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点击新建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填写项目信息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选择工作日历</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2"/>
          <a:stretch>
            <a:fillRect/>
          </a:stretch>
        </p:blipFill>
        <p:spPr>
          <a:xfrm>
            <a:off x="3768634" y="609538"/>
            <a:ext cx="1593669" cy="2197154"/>
          </a:xfrm>
          <a:prstGeom prst="rect">
            <a:avLst/>
          </a:prstGeom>
        </p:spPr>
      </p:pic>
      <p:pic>
        <p:nvPicPr>
          <p:cNvPr id="7" name="图片 6"/>
          <p:cNvPicPr>
            <a:picLocks noChangeAspect="1"/>
          </p:cNvPicPr>
          <p:nvPr/>
        </p:nvPicPr>
        <p:blipFill>
          <a:blip r:embed="rId3"/>
          <a:stretch>
            <a:fillRect/>
          </a:stretch>
        </p:blipFill>
        <p:spPr>
          <a:xfrm>
            <a:off x="5769291" y="598589"/>
            <a:ext cx="2963229" cy="4006057"/>
          </a:xfrm>
          <a:prstGeom prst="rect">
            <a:avLst/>
          </a:prstGeom>
        </p:spPr>
      </p:pic>
    </p:spTree>
    <p:extLst>
      <p:ext uri="{BB962C8B-B14F-4D97-AF65-F5344CB8AC3E}">
        <p14:creationId xmlns:p14="http://schemas.microsoft.com/office/powerpoint/2010/main" val="1317372754"/>
      </p:ext>
    </p:extLst>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1.1 </a:t>
            </a:r>
            <a:r>
              <a:rPr lang="zh-CN" altLang="en-US" dirty="0" smtClean="0"/>
              <a:t>部门</a:t>
            </a:r>
            <a:r>
              <a:rPr lang="zh-CN" altLang="en-US" dirty="0"/>
              <a:t>和人员</a:t>
            </a:r>
            <a:r>
              <a:rPr lang="zh-CN" altLang="en-US" dirty="0" smtClean="0"/>
              <a:t>维护</a:t>
            </a:r>
            <a:r>
              <a:rPr lang="en-US" altLang="zh-CN" sz="2000" b="1" dirty="0" smtClean="0">
                <a:solidFill>
                  <a:srgbClr val="005386"/>
                </a:solidFill>
                <a:latin typeface="Century Gothic" pitchFamily="34" charset="0"/>
                <a:ea typeface="微软雅黑" pitchFamily="34" charset="-122"/>
                <a:cs typeface="Century Gothic" pitchFamily="34" charset="0"/>
              </a:rPr>
              <a:t> </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0432" y="833439"/>
            <a:ext cx="2838606" cy="3692840"/>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创建部门：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点击“查看我的公司”</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点击“部门”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点击“新建”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填写“名称”和“标识”：标识为部门代码；</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点击“完成”，创建部门</a:t>
            </a:r>
            <a:endParaRPr lang="zh-CN" altLang="en-US" sz="1400" dirty="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2"/>
          <a:srcRect l="73869" b="49880"/>
          <a:stretch/>
        </p:blipFill>
        <p:spPr>
          <a:xfrm>
            <a:off x="3467100" y="835720"/>
            <a:ext cx="1843041" cy="1497808"/>
          </a:xfrm>
          <a:prstGeom prst="rect">
            <a:avLst/>
          </a:prstGeom>
          <a:ln>
            <a:solidFill>
              <a:srgbClr val="006699"/>
            </a:solidFill>
          </a:ln>
        </p:spPr>
      </p:pic>
      <p:sp>
        <p:nvSpPr>
          <p:cNvPr id="4" name="矩形 3"/>
          <p:cNvSpPr/>
          <p:nvPr/>
        </p:nvSpPr>
        <p:spPr>
          <a:xfrm>
            <a:off x="3561080" y="1266211"/>
            <a:ext cx="961044" cy="15767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文本框 6"/>
          <p:cNvSpPr txBox="1"/>
          <p:nvPr/>
        </p:nvSpPr>
        <p:spPr>
          <a:xfrm>
            <a:off x="4505460" y="1142937"/>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①</a:t>
            </a:r>
            <a:endParaRPr lang="zh-CN" altLang="en-US" b="1" dirty="0">
              <a:solidFill>
                <a:srgbClr val="FF0000"/>
              </a:solidFill>
            </a:endParaRPr>
          </a:p>
        </p:txBody>
      </p:sp>
      <p:pic>
        <p:nvPicPr>
          <p:cNvPr id="8" name="图片 7"/>
          <p:cNvPicPr>
            <a:picLocks noChangeAspect="1"/>
          </p:cNvPicPr>
          <p:nvPr/>
        </p:nvPicPr>
        <p:blipFill rotWithShape="1">
          <a:blip r:embed="rId3"/>
          <a:srcRect r="28244"/>
          <a:stretch/>
        </p:blipFill>
        <p:spPr>
          <a:xfrm>
            <a:off x="5488916" y="833439"/>
            <a:ext cx="3357904" cy="1500089"/>
          </a:xfrm>
          <a:prstGeom prst="rect">
            <a:avLst/>
          </a:prstGeom>
          <a:ln>
            <a:solidFill>
              <a:srgbClr val="006699"/>
            </a:solidFill>
          </a:ln>
        </p:spPr>
      </p:pic>
      <p:pic>
        <p:nvPicPr>
          <p:cNvPr id="10" name="图片 9"/>
          <p:cNvPicPr>
            <a:picLocks noChangeAspect="1"/>
          </p:cNvPicPr>
          <p:nvPr/>
        </p:nvPicPr>
        <p:blipFill>
          <a:blip r:embed="rId4"/>
          <a:stretch>
            <a:fillRect/>
          </a:stretch>
        </p:blipFill>
        <p:spPr>
          <a:xfrm>
            <a:off x="3467099" y="2424112"/>
            <a:ext cx="5375339" cy="2102167"/>
          </a:xfrm>
          <a:prstGeom prst="rect">
            <a:avLst/>
          </a:prstGeom>
          <a:ln>
            <a:solidFill>
              <a:srgbClr val="006699"/>
            </a:solidFill>
          </a:ln>
        </p:spPr>
      </p:pic>
      <p:sp>
        <p:nvSpPr>
          <p:cNvPr id="12" name="矩形 11"/>
          <p:cNvSpPr/>
          <p:nvPr/>
        </p:nvSpPr>
        <p:spPr>
          <a:xfrm>
            <a:off x="5488916" y="1760266"/>
            <a:ext cx="366578" cy="13044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6312829" y="1489003"/>
            <a:ext cx="283234" cy="20644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p:cNvSpPr/>
          <p:nvPr/>
        </p:nvSpPr>
        <p:spPr>
          <a:xfrm>
            <a:off x="7284378" y="3578153"/>
            <a:ext cx="799171" cy="54299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矩形 14"/>
          <p:cNvSpPr/>
          <p:nvPr/>
        </p:nvSpPr>
        <p:spPr>
          <a:xfrm>
            <a:off x="8217829" y="4351714"/>
            <a:ext cx="265772" cy="18091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文本框 16"/>
          <p:cNvSpPr txBox="1"/>
          <p:nvPr/>
        </p:nvSpPr>
        <p:spPr>
          <a:xfrm>
            <a:off x="5773768" y="1632441"/>
            <a:ext cx="381000" cy="369332"/>
          </a:xfrm>
          <a:prstGeom prst="rect">
            <a:avLst/>
          </a:prstGeom>
          <a:noFill/>
        </p:spPr>
        <p:txBody>
          <a:bodyPr wrap="square" rtlCol="0">
            <a:spAutoFit/>
          </a:bodyPr>
          <a:lstStyle/>
          <a:p>
            <a:r>
              <a:rPr lang="zh-CN" altLang="en-US" dirty="0">
                <a:solidFill>
                  <a:srgbClr val="FF0000"/>
                </a:solidFill>
                <a:latin typeface="Calibri" panose="020F0502020204030204" pitchFamily="34" charset="0"/>
              </a:rPr>
              <a:t>②</a:t>
            </a:r>
            <a:endParaRPr lang="zh-CN" altLang="en-US" b="1" dirty="0">
              <a:solidFill>
                <a:srgbClr val="FF0000"/>
              </a:solidFill>
            </a:endParaRPr>
          </a:p>
        </p:txBody>
      </p:sp>
      <p:sp>
        <p:nvSpPr>
          <p:cNvPr id="18" name="文本框 17"/>
          <p:cNvSpPr txBox="1"/>
          <p:nvPr/>
        </p:nvSpPr>
        <p:spPr>
          <a:xfrm>
            <a:off x="6530338" y="1385900"/>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③</a:t>
            </a:r>
            <a:endParaRPr lang="zh-CN" altLang="en-US" b="1" dirty="0">
              <a:solidFill>
                <a:srgbClr val="FF0000"/>
              </a:solidFill>
            </a:endParaRPr>
          </a:p>
        </p:txBody>
      </p:sp>
      <p:sp>
        <p:nvSpPr>
          <p:cNvPr id="19" name="文本框 18"/>
          <p:cNvSpPr txBox="1"/>
          <p:nvPr/>
        </p:nvSpPr>
        <p:spPr>
          <a:xfrm>
            <a:off x="8027329" y="3448208"/>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④</a:t>
            </a:r>
            <a:endParaRPr lang="zh-CN" altLang="en-US" b="1" dirty="0">
              <a:solidFill>
                <a:srgbClr val="FF0000"/>
              </a:solidFill>
            </a:endParaRPr>
          </a:p>
        </p:txBody>
      </p:sp>
      <p:sp>
        <p:nvSpPr>
          <p:cNvPr id="20" name="文本框 19"/>
          <p:cNvSpPr txBox="1"/>
          <p:nvPr/>
        </p:nvSpPr>
        <p:spPr>
          <a:xfrm>
            <a:off x="7858992" y="4234982"/>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⑤</a:t>
            </a:r>
            <a:endParaRPr lang="zh-CN" altLang="en-US" b="1" dirty="0">
              <a:solidFill>
                <a:srgbClr val="FF0000"/>
              </a:solidFill>
            </a:endParaRPr>
          </a:p>
        </p:txBody>
      </p:sp>
      <p:sp>
        <p:nvSpPr>
          <p:cNvPr id="9" name="动作按钮: 上一张 8">
            <a:hlinkClick r:id="rId5" action="ppaction://hlinksldjump" highlightClick="1"/>
          </p:cNvPr>
          <p:cNvSpPr/>
          <p:nvPr/>
        </p:nvSpPr>
        <p:spPr>
          <a:xfrm flipH="1">
            <a:off x="470432" y="4544058"/>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835270588"/>
      </p:ext>
    </p:extLst>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sp>
        <p:nvSpPr>
          <p:cNvPr id="2" name="文本框 1"/>
          <p:cNvSpPr txBox="1"/>
          <p:nvPr/>
        </p:nvSpPr>
        <p:spPr>
          <a:xfrm>
            <a:off x="449579" y="598589"/>
            <a:ext cx="2791462" cy="1108291"/>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组建项目成员：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点击人员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点击加人按钮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2"/>
          <a:stretch>
            <a:fillRect/>
          </a:stretch>
        </p:blipFill>
        <p:spPr>
          <a:xfrm>
            <a:off x="449578" y="1723346"/>
            <a:ext cx="7868792" cy="3470446"/>
          </a:xfrm>
          <a:prstGeom prst="rect">
            <a:avLst/>
          </a:prstGeom>
        </p:spPr>
      </p:pic>
      <p:sp>
        <p:nvSpPr>
          <p:cNvPr id="8" name="文本框 7"/>
          <p:cNvSpPr txBox="1"/>
          <p:nvPr/>
        </p:nvSpPr>
        <p:spPr>
          <a:xfrm>
            <a:off x="3241041" y="598589"/>
            <a:ext cx="2915919" cy="1108291"/>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3"/>
            </a:pPr>
            <a:r>
              <a:rPr lang="zh-CN" altLang="en-US" sz="1400" dirty="0">
                <a:solidFill>
                  <a:srgbClr val="0070C0"/>
                </a:solidFill>
                <a:latin typeface="微软雅黑 Light" panose="020B0502040204020203" pitchFamily="34" charset="-122"/>
                <a:ea typeface="微软雅黑 Light" panose="020B0502040204020203" pitchFamily="34" charset="-122"/>
              </a:rPr>
              <a:t>点击搜索</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3"/>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选择人员，单选、多选都可以</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3"/>
            </a:pPr>
            <a:r>
              <a:rPr lang="zh-CN" altLang="en-US" sz="1400" dirty="0" smtClean="0">
                <a:solidFill>
                  <a:srgbClr val="0070C0"/>
                </a:solidFill>
                <a:latin typeface="微软雅黑 Light" panose="020B0502040204020203" pitchFamily="34" charset="-122"/>
                <a:ea typeface="微软雅黑 Light" panose="020B0502040204020203" pitchFamily="34" charset="-122"/>
              </a:rPr>
              <a:t>点提交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720230254"/>
      </p:ext>
    </p:extLst>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6339228" y="3055620"/>
            <a:ext cx="2804772" cy="2087880"/>
          </a:xfrm>
          <a:prstGeom prst="rect">
            <a:avLst/>
          </a:prstGeom>
        </p:spPr>
      </p:pic>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sp>
        <p:nvSpPr>
          <p:cNvPr id="2" name="文本框 1"/>
          <p:cNvSpPr txBox="1"/>
          <p:nvPr/>
        </p:nvSpPr>
        <p:spPr>
          <a:xfrm>
            <a:off x="144779" y="609539"/>
            <a:ext cx="4351021" cy="1668842"/>
          </a:xfrm>
          <a:prstGeom prst="rect">
            <a:avLst/>
          </a:prstGeom>
          <a:ln>
            <a:solidFill>
              <a:srgbClr val="006699"/>
            </a:solidFill>
          </a:ln>
        </p:spPr>
        <p:txBody>
          <a:bodyPr wrap="square" rtlCol="0">
            <a:noAutofit/>
          </a:bodyPr>
          <a:lstStyle/>
          <a:p>
            <a:pPr>
              <a:lnSpc>
                <a:spcPct val="150000"/>
              </a:lnSpc>
            </a:pPr>
            <a:r>
              <a:rPr lang="zh-CN" altLang="en-US" sz="1400" dirty="0">
                <a:solidFill>
                  <a:srgbClr val="0070C0"/>
                </a:solidFill>
                <a:latin typeface="微软雅黑 Light" panose="020B0502040204020203" pitchFamily="34" charset="-122"/>
                <a:ea typeface="微软雅黑 Light" panose="020B0502040204020203" pitchFamily="34" charset="-122"/>
              </a:rPr>
              <a:t>组建项目成员</a:t>
            </a:r>
            <a:r>
              <a:rPr lang="zh-CN" altLang="en-US" sz="1400" dirty="0" smtClean="0">
                <a:solidFill>
                  <a:srgbClr val="0070C0"/>
                </a:solidFill>
                <a:latin typeface="微软雅黑 Light" panose="020B0502040204020203" pitchFamily="34" charset="-122"/>
                <a:ea typeface="微软雅黑 Light" panose="020B0502040204020203" pitchFamily="34" charset="-122"/>
              </a:rPr>
              <a:t>：</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点击编辑</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输入成员结构和项目角色</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截图数据不是真实数据</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点击保存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点击刷新</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6447396" y="2077191"/>
            <a:ext cx="2749069" cy="929640"/>
          </a:xfrm>
          <a:prstGeom prst="rect">
            <a:avLst/>
          </a:prstGeom>
          <a:ln>
            <a:noFill/>
          </a:ln>
        </p:spPr>
        <p:txBody>
          <a:bodyPr wrap="square" rtlCol="0">
            <a:noAutofit/>
          </a:bodyPr>
          <a:lstStyle/>
          <a:p>
            <a:pPr>
              <a:lnSpc>
                <a:spcPct val="150000"/>
              </a:lnSpc>
            </a:pPr>
            <a:r>
              <a:rPr lang="zh-CN" altLang="en-US" sz="1100" dirty="0" smtClean="0">
                <a:solidFill>
                  <a:srgbClr val="00CC00"/>
                </a:solidFill>
              </a:rPr>
              <a:t>成员结构填写说明：</a:t>
            </a:r>
            <a:endParaRPr lang="en-US" altLang="zh-CN" sz="1100" dirty="0" smtClean="0">
              <a:solidFill>
                <a:srgbClr val="00CC00"/>
              </a:solidFill>
            </a:endParaRPr>
          </a:p>
          <a:p>
            <a:pPr>
              <a:lnSpc>
                <a:spcPct val="150000"/>
              </a:lnSpc>
            </a:pPr>
            <a:r>
              <a:rPr lang="en-US" altLang="zh-CN" sz="1100" dirty="0" smtClean="0">
                <a:solidFill>
                  <a:srgbClr val="00CC00"/>
                </a:solidFill>
              </a:rPr>
              <a:t>PX</a:t>
            </a:r>
            <a:r>
              <a:rPr lang="zh-CN" altLang="en-US" sz="1100" dirty="0" smtClean="0">
                <a:solidFill>
                  <a:srgbClr val="00CC00"/>
                </a:solidFill>
              </a:rPr>
              <a:t>填</a:t>
            </a:r>
            <a:r>
              <a:rPr lang="en-US" altLang="zh-CN" sz="1100" dirty="0" smtClean="0">
                <a:solidFill>
                  <a:srgbClr val="FFC000"/>
                </a:solidFill>
              </a:rPr>
              <a:t>1</a:t>
            </a:r>
            <a:r>
              <a:rPr lang="zh-CN" altLang="en-US" sz="1100" dirty="0" smtClean="0">
                <a:solidFill>
                  <a:srgbClr val="00CC00"/>
                </a:solidFill>
              </a:rPr>
              <a:t>，各</a:t>
            </a:r>
            <a:r>
              <a:rPr lang="en-US" altLang="zh-CN" sz="1100" dirty="0" smtClean="0">
                <a:solidFill>
                  <a:srgbClr val="00CC00"/>
                </a:solidFill>
              </a:rPr>
              <a:t>PM</a:t>
            </a:r>
            <a:r>
              <a:rPr lang="zh-CN" altLang="en-US" sz="1100" dirty="0" smtClean="0">
                <a:solidFill>
                  <a:srgbClr val="00CC00"/>
                </a:solidFill>
              </a:rPr>
              <a:t>填</a:t>
            </a:r>
            <a:r>
              <a:rPr lang="en-US" altLang="zh-CN" sz="1100" dirty="0" smtClean="0">
                <a:solidFill>
                  <a:srgbClr val="FFC000"/>
                </a:solidFill>
              </a:rPr>
              <a:t>1.X</a:t>
            </a:r>
            <a:r>
              <a:rPr lang="en-US" altLang="zh-CN" sz="1100" dirty="0" smtClean="0">
                <a:solidFill>
                  <a:srgbClr val="00CC00"/>
                </a:solidFill>
              </a:rPr>
              <a:t>(X</a:t>
            </a:r>
            <a:r>
              <a:rPr lang="zh-CN" altLang="en-US" sz="1100" dirty="0" smtClean="0">
                <a:solidFill>
                  <a:srgbClr val="00CC00"/>
                </a:solidFill>
              </a:rPr>
              <a:t>从</a:t>
            </a:r>
            <a:r>
              <a:rPr lang="en-US" altLang="zh-CN" sz="1100" dirty="0" smtClean="0">
                <a:solidFill>
                  <a:srgbClr val="00CC00"/>
                </a:solidFill>
              </a:rPr>
              <a:t>1</a:t>
            </a:r>
            <a:r>
              <a:rPr lang="zh-CN" altLang="en-US" sz="1100" dirty="0" smtClean="0">
                <a:solidFill>
                  <a:srgbClr val="00CC00"/>
                </a:solidFill>
              </a:rPr>
              <a:t>开始</a:t>
            </a:r>
            <a:r>
              <a:rPr lang="en-US" altLang="zh-CN" sz="1100" dirty="0" smtClean="0">
                <a:solidFill>
                  <a:srgbClr val="00CC00"/>
                </a:solidFill>
              </a:rPr>
              <a:t>)</a:t>
            </a:r>
            <a:r>
              <a:rPr lang="zh-CN" altLang="en-US" sz="1100" dirty="0" smtClean="0">
                <a:solidFill>
                  <a:srgbClr val="00CC00"/>
                </a:solidFill>
              </a:rPr>
              <a:t>，各部窗口填</a:t>
            </a:r>
            <a:r>
              <a:rPr lang="en-US" altLang="zh-CN" sz="1100" dirty="0" smtClean="0">
                <a:solidFill>
                  <a:srgbClr val="FFC000"/>
                </a:solidFill>
              </a:rPr>
              <a:t>1.X.0</a:t>
            </a:r>
            <a:r>
              <a:rPr lang="zh-CN" altLang="en-US" sz="1100" dirty="0">
                <a:solidFill>
                  <a:srgbClr val="00CC00"/>
                </a:solidFill>
              </a:rPr>
              <a:t> ，</a:t>
            </a:r>
            <a:r>
              <a:rPr lang="zh-CN" altLang="en-US" sz="1100" dirty="0" smtClean="0">
                <a:solidFill>
                  <a:srgbClr val="00CC00"/>
                </a:solidFill>
              </a:rPr>
              <a:t>各组窗口填</a:t>
            </a:r>
            <a:r>
              <a:rPr lang="en-US" altLang="zh-CN" sz="1100" dirty="0" smtClean="0">
                <a:solidFill>
                  <a:srgbClr val="FFC000"/>
                </a:solidFill>
              </a:rPr>
              <a:t>1.X.Y</a:t>
            </a:r>
            <a:r>
              <a:rPr lang="en-US" altLang="zh-CN" sz="1100" dirty="0">
                <a:solidFill>
                  <a:srgbClr val="00CC00"/>
                </a:solidFill>
              </a:rPr>
              <a:t> </a:t>
            </a:r>
            <a:r>
              <a:rPr lang="en-US" altLang="zh-CN" sz="1100" dirty="0" smtClean="0">
                <a:solidFill>
                  <a:srgbClr val="00CC00"/>
                </a:solidFill>
              </a:rPr>
              <a:t>(Y</a:t>
            </a:r>
            <a:r>
              <a:rPr lang="zh-CN" altLang="en-US" sz="1100" dirty="0" smtClean="0">
                <a:solidFill>
                  <a:srgbClr val="00CC00"/>
                </a:solidFill>
              </a:rPr>
              <a:t>从</a:t>
            </a:r>
            <a:r>
              <a:rPr lang="en-US" altLang="zh-CN" sz="1100" dirty="0">
                <a:solidFill>
                  <a:srgbClr val="00CC00"/>
                </a:solidFill>
              </a:rPr>
              <a:t>1</a:t>
            </a:r>
            <a:r>
              <a:rPr lang="zh-CN" altLang="en-US" sz="1100" dirty="0">
                <a:solidFill>
                  <a:srgbClr val="00CC00"/>
                </a:solidFill>
              </a:rPr>
              <a:t>开始</a:t>
            </a:r>
            <a:r>
              <a:rPr lang="en-US" altLang="zh-CN" sz="1100" dirty="0">
                <a:solidFill>
                  <a:srgbClr val="00CC00"/>
                </a:solidFill>
              </a:rPr>
              <a:t>)</a:t>
            </a:r>
            <a:endParaRPr lang="en-US" altLang="zh-CN" sz="1100" dirty="0" smtClean="0">
              <a:solidFill>
                <a:srgbClr val="00CC00"/>
              </a:solidFill>
            </a:endParaRPr>
          </a:p>
        </p:txBody>
      </p:sp>
      <p:pic>
        <p:nvPicPr>
          <p:cNvPr id="6" name="图片 5"/>
          <p:cNvPicPr>
            <a:picLocks noChangeAspect="1"/>
          </p:cNvPicPr>
          <p:nvPr/>
        </p:nvPicPr>
        <p:blipFill>
          <a:blip r:embed="rId3"/>
          <a:stretch>
            <a:fillRect/>
          </a:stretch>
        </p:blipFill>
        <p:spPr>
          <a:xfrm>
            <a:off x="12277" y="2377440"/>
            <a:ext cx="6465917" cy="2766060"/>
          </a:xfrm>
          <a:prstGeom prst="rect">
            <a:avLst/>
          </a:prstGeom>
        </p:spPr>
      </p:pic>
    </p:spTree>
    <p:extLst>
      <p:ext uri="{BB962C8B-B14F-4D97-AF65-F5344CB8AC3E}">
        <p14:creationId xmlns:p14="http://schemas.microsoft.com/office/powerpoint/2010/main" val="2275322521"/>
      </p:ext>
    </p:extLst>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sp>
        <p:nvSpPr>
          <p:cNvPr id="2" name="文本框 1"/>
          <p:cNvSpPr txBox="1"/>
          <p:nvPr/>
        </p:nvSpPr>
        <p:spPr>
          <a:xfrm>
            <a:off x="449578" y="609538"/>
            <a:ext cx="5387341" cy="815402"/>
          </a:xfrm>
          <a:prstGeom prst="rect">
            <a:avLst/>
          </a:prstGeom>
          <a:ln>
            <a:solidFill>
              <a:srgbClr val="006699"/>
            </a:solidFill>
          </a:ln>
        </p:spPr>
        <p:txBody>
          <a:bodyPr wrap="square" rtlCol="0">
            <a:noAutofit/>
          </a:bodyPr>
          <a:lstStyle/>
          <a:p>
            <a:pPr>
              <a:lnSpc>
                <a:spcPct val="150000"/>
              </a:lnSpc>
            </a:pPr>
            <a:r>
              <a:rPr lang="zh-CN" altLang="en-US" sz="1400" dirty="0">
                <a:solidFill>
                  <a:srgbClr val="0070C0"/>
                </a:solidFill>
                <a:latin typeface="微软雅黑 Light" panose="020B0502040204020203" pitchFamily="34" charset="-122"/>
                <a:ea typeface="微软雅黑 Light" panose="020B0502040204020203" pitchFamily="34" charset="-122"/>
              </a:rPr>
              <a:t>组建项目成员</a:t>
            </a:r>
            <a:r>
              <a:rPr lang="zh-CN" altLang="en-US" sz="1400" dirty="0" smtClean="0">
                <a:solidFill>
                  <a:srgbClr val="0070C0"/>
                </a:solidFill>
                <a:latin typeface="微软雅黑 Light" panose="020B0502040204020203" pitchFamily="34" charset="-122"/>
                <a:ea typeface="微软雅黑 Light" panose="020B0502040204020203" pitchFamily="34" charset="-122"/>
              </a:rPr>
              <a:t>：</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9"/>
            </a:pPr>
            <a:r>
              <a:rPr lang="zh-CN" altLang="en-US" sz="1400" dirty="0" smtClean="0">
                <a:solidFill>
                  <a:srgbClr val="0070C0"/>
                </a:solidFill>
                <a:latin typeface="微软雅黑 Light" panose="020B0502040204020203" pitchFamily="34" charset="-122"/>
                <a:ea typeface="微软雅黑 Light" panose="020B0502040204020203" pitchFamily="34" charset="-122"/>
              </a:rPr>
              <a:t>可以看到树状的成员结构</a:t>
            </a:r>
            <a:r>
              <a:rPr lang="en-US" altLang="zh-CN" sz="1400" dirty="0">
                <a:solidFill>
                  <a:srgbClr val="0070C0"/>
                </a:solidFill>
                <a:latin typeface="微软雅黑 Light" panose="020B0502040204020203" pitchFamily="34" charset="-122"/>
                <a:ea typeface="微软雅黑 Light" panose="020B0502040204020203" pitchFamily="34" charset="-122"/>
              </a:rPr>
              <a:t>(</a:t>
            </a:r>
            <a:r>
              <a:rPr lang="zh-CN" altLang="en-US" sz="1400" dirty="0">
                <a:solidFill>
                  <a:srgbClr val="0070C0"/>
                </a:solidFill>
                <a:latin typeface="微软雅黑 Light" panose="020B0502040204020203" pitchFamily="34" charset="-122"/>
                <a:ea typeface="微软雅黑 Light" panose="020B0502040204020203" pitchFamily="34" charset="-122"/>
              </a:rPr>
              <a:t>截</a:t>
            </a:r>
            <a:r>
              <a:rPr lang="zh-CN" altLang="en-US" sz="1400" dirty="0" smtClean="0">
                <a:solidFill>
                  <a:srgbClr val="0070C0"/>
                </a:solidFill>
                <a:latin typeface="微软雅黑 Light" panose="020B0502040204020203" pitchFamily="34" charset="-122"/>
                <a:ea typeface="微软雅黑 Light" panose="020B0502040204020203" pitchFamily="34" charset="-122"/>
              </a:rPr>
              <a:t>图用于培训，数据</a:t>
            </a:r>
            <a:r>
              <a:rPr lang="zh-CN" altLang="en-US" sz="1400" dirty="0">
                <a:solidFill>
                  <a:srgbClr val="0070C0"/>
                </a:solidFill>
                <a:latin typeface="微软雅黑 Light" panose="020B0502040204020203" pitchFamily="34" charset="-122"/>
                <a:ea typeface="微软雅黑 Light" panose="020B0502040204020203" pitchFamily="34" charset="-122"/>
              </a:rPr>
              <a:t>不是真实数据</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endParaRPr lang="en-US" altLang="zh-CN" sz="1400" dirty="0">
              <a:solidFill>
                <a:srgbClr val="0070C0"/>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449578" y="1722121"/>
            <a:ext cx="6698493" cy="2694120"/>
          </a:xfrm>
          <a:prstGeom prst="rect">
            <a:avLst/>
          </a:prstGeom>
        </p:spPr>
      </p:pic>
    </p:spTree>
    <p:extLst>
      <p:ext uri="{BB962C8B-B14F-4D97-AF65-F5344CB8AC3E}">
        <p14:creationId xmlns:p14="http://schemas.microsoft.com/office/powerpoint/2010/main" val="3598489342"/>
      </p:ext>
    </p:extLst>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919" y="548579"/>
            <a:ext cx="3086101" cy="2347022"/>
          </a:xfrm>
          <a:prstGeom prst="rect">
            <a:avLst/>
          </a:prstGeom>
          <a:ln>
            <a:solidFill>
              <a:srgbClr val="006699"/>
            </a:solidFill>
          </a:ln>
        </p:spPr>
        <p:txBody>
          <a:bodyPr wrap="square" rtlCol="0">
            <a:noAutofit/>
          </a:bodyPr>
          <a:lstStyle/>
          <a:p>
            <a:pPr>
              <a:lnSpc>
                <a:spcPct val="150000"/>
              </a:lnSpc>
            </a:pPr>
            <a:r>
              <a:rPr lang="en-US" altLang="zh-CN" sz="1400" dirty="0" smtClean="0">
                <a:solidFill>
                  <a:srgbClr val="0070C0"/>
                </a:solidFill>
                <a:latin typeface="微软雅黑 Light" panose="020B0502040204020203" pitchFamily="34" charset="-122"/>
                <a:ea typeface="微软雅黑 Light" panose="020B0502040204020203" pitchFamily="34" charset="-122"/>
              </a:rPr>
              <a:t>WBS</a:t>
            </a:r>
            <a:r>
              <a:rPr lang="zh-CN" altLang="en-US" sz="1400" dirty="0" smtClean="0">
                <a:solidFill>
                  <a:srgbClr val="0070C0"/>
                </a:solidFill>
                <a:latin typeface="微软雅黑 Light" panose="020B0502040204020203" pitchFamily="34" charset="-122"/>
                <a:ea typeface="微软雅黑 Light" panose="020B0502040204020203" pitchFamily="34" charset="-122"/>
              </a:rPr>
              <a:t>排程</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创建项目任务示例讲解：</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点击计划排程</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选择项目根节点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选择阶段，数量</a:t>
            </a:r>
            <a:r>
              <a:rPr lang="en-US" altLang="zh-CN" sz="1400" dirty="0" smtClean="0">
                <a:solidFill>
                  <a:srgbClr val="0070C0"/>
                </a:solidFill>
                <a:latin typeface="微软雅黑 Light" panose="020B0502040204020203" pitchFamily="34" charset="-122"/>
                <a:ea typeface="微软雅黑 Light" panose="020B0502040204020203" pitchFamily="34" charset="-122"/>
              </a:rPr>
              <a:t>5</a:t>
            </a:r>
            <a:r>
              <a:rPr lang="zh-CN" altLang="en-US" sz="1400" dirty="0" smtClean="0">
                <a:solidFill>
                  <a:srgbClr val="0070C0"/>
                </a:solidFill>
                <a:latin typeface="微软雅黑 Light" panose="020B0502040204020203" pitchFamily="34" charset="-122"/>
                <a:ea typeface="微软雅黑 Light" panose="020B0502040204020203" pitchFamily="34" charset="-122"/>
              </a:rPr>
              <a:t>个</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点击插入子任务按钮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编辑阶段名字</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点击保存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3" name="图片 2"/>
          <p:cNvPicPr>
            <a:picLocks noChangeAspect="1"/>
          </p:cNvPicPr>
          <p:nvPr/>
        </p:nvPicPr>
        <p:blipFill>
          <a:blip r:embed="rId2"/>
          <a:stretch>
            <a:fillRect/>
          </a:stretch>
        </p:blipFill>
        <p:spPr>
          <a:xfrm>
            <a:off x="2956024" y="609538"/>
            <a:ext cx="6187976" cy="1828959"/>
          </a:xfrm>
          <a:prstGeom prst="rect">
            <a:avLst/>
          </a:prstGeom>
        </p:spPr>
      </p:pic>
      <p:pic>
        <p:nvPicPr>
          <p:cNvPr id="8" name="图片 7"/>
          <p:cNvPicPr>
            <a:picLocks noChangeAspect="1"/>
          </p:cNvPicPr>
          <p:nvPr/>
        </p:nvPicPr>
        <p:blipFill>
          <a:blip r:embed="rId3"/>
          <a:stretch>
            <a:fillRect/>
          </a:stretch>
        </p:blipFill>
        <p:spPr>
          <a:xfrm>
            <a:off x="4266777" y="2438497"/>
            <a:ext cx="4877223" cy="2816596"/>
          </a:xfrm>
          <a:prstGeom prst="rect">
            <a:avLst/>
          </a:prstGeom>
        </p:spPr>
      </p:pic>
    </p:spTree>
    <p:extLst>
      <p:ext uri="{BB962C8B-B14F-4D97-AF65-F5344CB8AC3E}">
        <p14:creationId xmlns:p14="http://schemas.microsoft.com/office/powerpoint/2010/main" val="3149332586"/>
      </p:ext>
    </p:extLst>
  </p:cSld>
  <p:clrMapOvr>
    <a:masterClrMapping/>
  </p:clrMapOvr>
  <p:transition spd="slow">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8138" y="556198"/>
            <a:ext cx="2979422" cy="2339340"/>
          </a:xfrm>
          <a:prstGeom prst="rect">
            <a:avLst/>
          </a:prstGeom>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排程</a:t>
            </a:r>
            <a:r>
              <a:rPr lang="en-US" altLang="zh-CN" sz="1400" dirty="0">
                <a:solidFill>
                  <a:srgbClr val="0070C0"/>
                </a:solidFill>
                <a:latin typeface="微软雅黑 Light" panose="020B0502040204020203" pitchFamily="34" charset="-122"/>
                <a:ea typeface="微软雅黑 Light" panose="020B0502040204020203" pitchFamily="34" charset="-122"/>
              </a:rPr>
              <a:t>-</a:t>
            </a:r>
            <a:r>
              <a:rPr lang="zh-CN" altLang="en-US" sz="1400" dirty="0">
                <a:solidFill>
                  <a:srgbClr val="0070C0"/>
                </a:solidFill>
                <a:latin typeface="微软雅黑 Light" panose="020B0502040204020203" pitchFamily="34" charset="-122"/>
                <a:ea typeface="微软雅黑 Light" panose="020B0502040204020203" pitchFamily="34" charset="-122"/>
              </a:rPr>
              <a:t>创建项目任务示例讲解：</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选中创建的阶段</a:t>
            </a:r>
            <a:r>
              <a:rPr lang="en-US" altLang="zh-CN" sz="1400" dirty="0" smtClean="0">
                <a:solidFill>
                  <a:srgbClr val="0070C0"/>
                </a:solidFill>
                <a:latin typeface="微软雅黑 Light" panose="020B0502040204020203" pitchFamily="34" charset="-122"/>
                <a:ea typeface="微软雅黑 Light" panose="020B0502040204020203" pitchFamily="34" charset="-122"/>
              </a:rPr>
              <a:t>1</a:t>
            </a: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选择类型“任务” 数量“</a:t>
            </a:r>
            <a:r>
              <a:rPr lang="en-US" altLang="zh-CN" sz="1400" dirty="0" smtClean="0">
                <a:solidFill>
                  <a:srgbClr val="0070C0"/>
                </a:solidFill>
                <a:latin typeface="微软雅黑 Light" panose="020B0502040204020203" pitchFamily="34" charset="-122"/>
                <a:ea typeface="微软雅黑 Light" panose="020B0502040204020203" pitchFamily="34" charset="-122"/>
              </a:rPr>
              <a:t>3</a:t>
            </a:r>
            <a:r>
              <a:rPr lang="zh-CN" altLang="en-US" sz="1400" dirty="0" smtClean="0">
                <a:solidFill>
                  <a:srgbClr val="0070C0"/>
                </a:solidFill>
                <a:latin typeface="微软雅黑 Light" panose="020B0502040204020203" pitchFamily="34" charset="-122"/>
                <a:ea typeface="微软雅黑 Light" panose="020B0502040204020203" pitchFamily="34" charset="-122"/>
              </a:rPr>
              <a:t>”</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点击插入子任务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修改刚创建的任务名</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修改计划工期和日期</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点击保存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9" name="图片 8"/>
          <p:cNvPicPr>
            <a:picLocks noChangeAspect="1"/>
          </p:cNvPicPr>
          <p:nvPr/>
        </p:nvPicPr>
        <p:blipFill>
          <a:blip r:embed="rId2"/>
          <a:stretch>
            <a:fillRect/>
          </a:stretch>
        </p:blipFill>
        <p:spPr>
          <a:xfrm>
            <a:off x="4541519" y="609538"/>
            <a:ext cx="4290061" cy="2094887"/>
          </a:xfrm>
          <a:prstGeom prst="rect">
            <a:avLst/>
          </a:prstGeom>
        </p:spPr>
      </p:pic>
      <p:pic>
        <p:nvPicPr>
          <p:cNvPr id="10" name="图片 9"/>
          <p:cNvPicPr>
            <a:picLocks noChangeAspect="1"/>
          </p:cNvPicPr>
          <p:nvPr/>
        </p:nvPicPr>
        <p:blipFill>
          <a:blip r:embed="rId3"/>
          <a:stretch>
            <a:fillRect/>
          </a:stretch>
        </p:blipFill>
        <p:spPr>
          <a:xfrm>
            <a:off x="784860" y="2895538"/>
            <a:ext cx="8046720" cy="2249449"/>
          </a:xfrm>
          <a:prstGeom prst="rect">
            <a:avLst/>
          </a:prstGeom>
        </p:spPr>
      </p:pic>
    </p:spTree>
    <p:extLst>
      <p:ext uri="{BB962C8B-B14F-4D97-AF65-F5344CB8AC3E}">
        <p14:creationId xmlns:p14="http://schemas.microsoft.com/office/powerpoint/2010/main" val="1269298286"/>
      </p:ext>
    </p:extLst>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8138" y="556198"/>
            <a:ext cx="3131822" cy="2301302"/>
          </a:xfrm>
          <a:prstGeom prst="rect">
            <a:avLst/>
          </a:prstGeom>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排程</a:t>
            </a:r>
            <a:r>
              <a:rPr lang="en-US" altLang="zh-CN" sz="1400" dirty="0">
                <a:solidFill>
                  <a:srgbClr val="0070C0"/>
                </a:solidFill>
                <a:latin typeface="微软雅黑 Light" panose="020B0502040204020203" pitchFamily="34" charset="-122"/>
                <a:ea typeface="微软雅黑 Light" panose="020B0502040204020203" pitchFamily="34" charset="-122"/>
              </a:rPr>
              <a:t>-</a:t>
            </a:r>
            <a:r>
              <a:rPr lang="zh-CN" altLang="en-US" sz="1400" dirty="0">
                <a:solidFill>
                  <a:srgbClr val="0070C0"/>
                </a:solidFill>
                <a:latin typeface="微软雅黑 Light" panose="020B0502040204020203" pitchFamily="34" charset="-122"/>
                <a:ea typeface="微软雅黑 Light" panose="020B0502040204020203" pitchFamily="34" charset="-122"/>
              </a:rPr>
              <a:t>创建项目任务示例讲解：</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3"/>
            </a:pPr>
            <a:r>
              <a:rPr lang="zh-CN" altLang="en-US" sz="1400" dirty="0" smtClean="0">
                <a:solidFill>
                  <a:srgbClr val="0070C0"/>
                </a:solidFill>
                <a:latin typeface="微软雅黑 Light" panose="020B0502040204020203" pitchFamily="34" charset="-122"/>
                <a:ea typeface="微软雅黑 Light" panose="020B0502040204020203" pitchFamily="34" charset="-122"/>
              </a:rPr>
              <a:t>还是</a:t>
            </a:r>
            <a:r>
              <a:rPr lang="zh-CN" altLang="en-US" sz="1400" dirty="0">
                <a:solidFill>
                  <a:srgbClr val="0070C0"/>
                </a:solidFill>
                <a:latin typeface="微软雅黑 Light" panose="020B0502040204020203" pitchFamily="34" charset="-122"/>
                <a:ea typeface="微软雅黑 Light" panose="020B0502040204020203" pitchFamily="34" charset="-122"/>
              </a:rPr>
              <a:t>选中阶段</a:t>
            </a:r>
            <a:r>
              <a:rPr lang="en-US" altLang="zh-CN" sz="1400" dirty="0" smtClean="0">
                <a:solidFill>
                  <a:srgbClr val="0070C0"/>
                </a:solidFill>
                <a:latin typeface="微软雅黑 Light" panose="020B0502040204020203" pitchFamily="34" charset="-122"/>
                <a:ea typeface="微软雅黑 Light" panose="020B0502040204020203" pitchFamily="34" charset="-122"/>
              </a:rPr>
              <a:t>1</a:t>
            </a:r>
          </a:p>
          <a:p>
            <a:pPr marL="342900" indent="-342900">
              <a:lnSpc>
                <a:spcPct val="150000"/>
              </a:lnSpc>
              <a:buFont typeface="+mj-ea"/>
              <a:buAutoNum type="circleNumDbPlain" startAt="13"/>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选择类型“里程碑”，数量“</a:t>
            </a:r>
            <a:r>
              <a:rPr lang="en-US" altLang="zh-CN" sz="1400" dirty="0" smtClean="0">
                <a:solidFill>
                  <a:srgbClr val="0070C0"/>
                </a:solidFill>
                <a:latin typeface="微软雅黑 Light" panose="020B0502040204020203" pitchFamily="34" charset="-122"/>
                <a:ea typeface="微软雅黑 Light" panose="020B0502040204020203" pitchFamily="34" charset="-122"/>
              </a:rPr>
              <a:t>1</a:t>
            </a:r>
            <a:r>
              <a:rPr lang="zh-CN" altLang="en-US" sz="1400" dirty="0" smtClean="0">
                <a:solidFill>
                  <a:srgbClr val="0070C0"/>
                </a:solidFill>
                <a:latin typeface="微软雅黑 Light" panose="020B0502040204020203" pitchFamily="34" charset="-122"/>
                <a:ea typeface="微软雅黑 Light" panose="020B0502040204020203" pitchFamily="34" charset="-122"/>
              </a:rPr>
              <a:t>”</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3"/>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点击插入子任务按钮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3"/>
            </a:pPr>
            <a:r>
              <a:rPr lang="zh-CN" altLang="en-US" sz="1400" dirty="0" smtClean="0">
                <a:solidFill>
                  <a:srgbClr val="0070C0"/>
                </a:solidFill>
                <a:latin typeface="微软雅黑 Light" panose="020B0502040204020203" pitchFamily="34" charset="-122"/>
                <a:ea typeface="微软雅黑 Light" panose="020B0502040204020203" pitchFamily="34" charset="-122"/>
              </a:rPr>
              <a:t>修改里程碑名字</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3"/>
            </a:pPr>
            <a:r>
              <a:rPr lang="zh-CN" altLang="en-US" sz="1400" dirty="0" smtClean="0">
                <a:solidFill>
                  <a:srgbClr val="0070C0"/>
                </a:solidFill>
                <a:latin typeface="微软雅黑 Light" panose="020B0502040204020203" pitchFamily="34" charset="-122"/>
                <a:ea typeface="微软雅黑 Light" panose="020B0502040204020203" pitchFamily="34" charset="-122"/>
              </a:rPr>
              <a:t>修改日期</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3"/>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点击保存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3" name="图片 2"/>
          <p:cNvPicPr>
            <a:picLocks noChangeAspect="1"/>
          </p:cNvPicPr>
          <p:nvPr/>
        </p:nvPicPr>
        <p:blipFill>
          <a:blip r:embed="rId2"/>
          <a:stretch>
            <a:fillRect/>
          </a:stretch>
        </p:blipFill>
        <p:spPr>
          <a:xfrm>
            <a:off x="1433615" y="2636520"/>
            <a:ext cx="7721271" cy="2506980"/>
          </a:xfrm>
          <a:prstGeom prst="rect">
            <a:avLst/>
          </a:prstGeom>
        </p:spPr>
      </p:pic>
    </p:spTree>
    <p:extLst>
      <p:ext uri="{BB962C8B-B14F-4D97-AF65-F5344CB8AC3E}">
        <p14:creationId xmlns:p14="http://schemas.microsoft.com/office/powerpoint/2010/main" val="971120356"/>
      </p:ext>
    </p:extLst>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8138" y="556198"/>
            <a:ext cx="3131822" cy="1409762"/>
          </a:xfrm>
          <a:prstGeom prst="rect">
            <a:avLst/>
          </a:prstGeom>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排程</a:t>
            </a:r>
            <a:r>
              <a:rPr lang="en-US" altLang="zh-CN" sz="1400" dirty="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创建</a:t>
            </a:r>
            <a:r>
              <a:rPr lang="en-US" altLang="zh-CN" sz="1400" dirty="0" smtClean="0">
                <a:solidFill>
                  <a:srgbClr val="0070C0"/>
                </a:solidFill>
                <a:latin typeface="微软雅黑 Light" panose="020B0502040204020203" pitchFamily="34" charset="-122"/>
                <a:ea typeface="微软雅黑 Light" panose="020B0502040204020203" pitchFamily="34" charset="-122"/>
              </a:rPr>
              <a:t>Gate</a:t>
            </a:r>
            <a:r>
              <a:rPr lang="zh-CN" altLang="en-US" sz="1400" dirty="0" smtClean="0">
                <a:solidFill>
                  <a:srgbClr val="0070C0"/>
                </a:solidFill>
                <a:latin typeface="微软雅黑 Light" panose="020B0502040204020203" pitchFamily="34" charset="-122"/>
                <a:ea typeface="微软雅黑 Light" panose="020B0502040204020203" pitchFamily="34" charset="-122"/>
              </a:rPr>
              <a:t>示例</a:t>
            </a:r>
            <a:r>
              <a:rPr lang="zh-CN" altLang="en-US" sz="1400" dirty="0">
                <a:solidFill>
                  <a:srgbClr val="0070C0"/>
                </a:solidFill>
                <a:latin typeface="微软雅黑 Light" panose="020B0502040204020203" pitchFamily="34" charset="-122"/>
                <a:ea typeface="微软雅黑 Light" panose="020B0502040204020203" pitchFamily="34" charset="-122"/>
              </a:rPr>
              <a:t>讲解：</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还是选中阶段</a:t>
            </a:r>
            <a:r>
              <a:rPr lang="en-US" altLang="zh-CN" sz="1400" dirty="0" smtClean="0">
                <a:solidFill>
                  <a:srgbClr val="0070C0"/>
                </a:solidFill>
                <a:latin typeface="微软雅黑 Light" panose="020B0502040204020203" pitchFamily="34" charset="-122"/>
                <a:ea typeface="微软雅黑 Light" panose="020B0502040204020203" pitchFamily="34" charset="-122"/>
              </a:rPr>
              <a:t>1</a:t>
            </a: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选择类型“</a:t>
            </a:r>
            <a:r>
              <a:rPr lang="en-US" altLang="zh-CN" sz="1400" dirty="0" smtClean="0">
                <a:solidFill>
                  <a:srgbClr val="0070C0"/>
                </a:solidFill>
                <a:latin typeface="微软雅黑 Light" panose="020B0502040204020203" pitchFamily="34" charset="-122"/>
                <a:ea typeface="微软雅黑 Light" panose="020B0502040204020203" pitchFamily="34" charset="-122"/>
              </a:rPr>
              <a:t>Gate</a:t>
            </a:r>
            <a:r>
              <a:rPr lang="zh-CN" altLang="en-US" sz="1400" dirty="0" smtClean="0">
                <a:solidFill>
                  <a:srgbClr val="0070C0"/>
                </a:solidFill>
                <a:latin typeface="微软雅黑 Light" panose="020B0502040204020203" pitchFamily="34" charset="-122"/>
                <a:ea typeface="微软雅黑 Light" panose="020B0502040204020203" pitchFamily="34" charset="-122"/>
              </a:rPr>
              <a:t>”，数量“</a:t>
            </a:r>
            <a:r>
              <a:rPr lang="en-US" altLang="zh-CN" sz="1400" dirty="0" smtClean="0">
                <a:solidFill>
                  <a:srgbClr val="0070C0"/>
                </a:solidFill>
                <a:latin typeface="微软雅黑 Light" panose="020B0502040204020203" pitchFamily="34" charset="-122"/>
                <a:ea typeface="微软雅黑 Light" panose="020B0502040204020203" pitchFamily="34" charset="-122"/>
              </a:rPr>
              <a:t>1</a:t>
            </a:r>
            <a:r>
              <a:rPr lang="zh-CN" altLang="en-US" sz="1400" dirty="0" smtClean="0">
                <a:solidFill>
                  <a:srgbClr val="0070C0"/>
                </a:solidFill>
                <a:latin typeface="微软雅黑 Light" panose="020B0502040204020203" pitchFamily="34" charset="-122"/>
                <a:ea typeface="微软雅黑 Light" panose="020B0502040204020203" pitchFamily="34" charset="-122"/>
              </a:rPr>
              <a:t>”</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点击插入子任务按钮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6" name="图片 5"/>
          <p:cNvPicPr>
            <a:picLocks noChangeAspect="1"/>
          </p:cNvPicPr>
          <p:nvPr/>
        </p:nvPicPr>
        <p:blipFill>
          <a:blip r:embed="rId2"/>
          <a:stretch>
            <a:fillRect/>
          </a:stretch>
        </p:blipFill>
        <p:spPr>
          <a:xfrm>
            <a:off x="475111" y="2255520"/>
            <a:ext cx="8676125" cy="2887980"/>
          </a:xfrm>
          <a:prstGeom prst="rect">
            <a:avLst/>
          </a:prstGeom>
        </p:spPr>
      </p:pic>
      <p:sp>
        <p:nvSpPr>
          <p:cNvPr id="7" name="文本框 6"/>
          <p:cNvSpPr txBox="1"/>
          <p:nvPr/>
        </p:nvSpPr>
        <p:spPr>
          <a:xfrm>
            <a:off x="3489960" y="556198"/>
            <a:ext cx="1478280" cy="1409762"/>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修改名字</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修改日期</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点击保存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54281496"/>
      </p:ext>
    </p:extLst>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258" y="609538"/>
            <a:ext cx="3464181" cy="1095880"/>
          </a:xfrm>
          <a:prstGeom prst="rect">
            <a:avLst/>
          </a:prstGeom>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排程</a:t>
            </a:r>
            <a:r>
              <a:rPr lang="en-US" altLang="zh-CN" sz="1400" dirty="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创建</a:t>
            </a:r>
            <a:r>
              <a:rPr lang="en-US" altLang="zh-CN" sz="1400" dirty="0" smtClean="0">
                <a:solidFill>
                  <a:srgbClr val="0070C0"/>
                </a:solidFill>
                <a:latin typeface="微软雅黑 Light" panose="020B0502040204020203" pitchFamily="34" charset="-122"/>
                <a:ea typeface="微软雅黑 Light" panose="020B0502040204020203" pitchFamily="34" charset="-122"/>
              </a:rPr>
              <a:t>Gate</a:t>
            </a:r>
            <a:r>
              <a:rPr lang="zh-CN" altLang="en-US" sz="1400" dirty="0" smtClean="0">
                <a:solidFill>
                  <a:srgbClr val="0070C0"/>
                </a:solidFill>
                <a:latin typeface="微软雅黑 Light" panose="020B0502040204020203" pitchFamily="34" charset="-122"/>
                <a:ea typeface="微软雅黑 Light" panose="020B0502040204020203" pitchFamily="34" charset="-122"/>
              </a:rPr>
              <a:t>示例</a:t>
            </a:r>
            <a:r>
              <a:rPr lang="zh-CN" altLang="en-US" sz="1400" dirty="0">
                <a:solidFill>
                  <a:srgbClr val="0070C0"/>
                </a:solidFill>
                <a:latin typeface="微软雅黑 Light" panose="020B0502040204020203" pitchFamily="34" charset="-122"/>
                <a:ea typeface="微软雅黑 Light" panose="020B0502040204020203" pitchFamily="34" charset="-122"/>
              </a:rPr>
              <a:t>讲解：</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点击阶段</a:t>
            </a:r>
            <a:r>
              <a:rPr lang="en-US" altLang="zh-CN" sz="1400" dirty="0" smtClean="0">
                <a:solidFill>
                  <a:srgbClr val="0070C0"/>
                </a:solidFill>
                <a:latin typeface="微软雅黑 Light" panose="020B0502040204020203" pitchFamily="34" charset="-122"/>
                <a:ea typeface="微软雅黑 Light" panose="020B0502040204020203" pitchFamily="34" charset="-122"/>
              </a:rPr>
              <a:t>Gate</a:t>
            </a:r>
            <a:r>
              <a:rPr lang="zh-CN" altLang="en-US" sz="1400" dirty="0" smtClean="0">
                <a:solidFill>
                  <a:srgbClr val="0070C0"/>
                </a:solidFill>
                <a:latin typeface="微软雅黑 Light" panose="020B0502040204020203" pitchFamily="34" charset="-122"/>
                <a:ea typeface="微软雅黑 Light" panose="020B0502040204020203" pitchFamily="34" charset="-122"/>
              </a:rPr>
              <a:t>视图，可以看到创建的各阶段、里程碑、</a:t>
            </a:r>
            <a:r>
              <a:rPr lang="en-US" altLang="zh-CN" sz="1400" dirty="0" smtClean="0">
                <a:solidFill>
                  <a:srgbClr val="0070C0"/>
                </a:solidFill>
                <a:latin typeface="微软雅黑 Light" panose="020B0502040204020203" pitchFamily="34" charset="-122"/>
                <a:ea typeface="微软雅黑 Light" panose="020B0502040204020203" pitchFamily="34" charset="-122"/>
              </a:rPr>
              <a:t>Gate</a:t>
            </a:r>
            <a:r>
              <a:rPr lang="zh-CN" altLang="en-US" sz="1400" dirty="0" smtClean="0">
                <a:solidFill>
                  <a:srgbClr val="0070C0"/>
                </a:solidFill>
                <a:latin typeface="微软雅黑 Light" panose="020B0502040204020203" pitchFamily="34" charset="-122"/>
                <a:ea typeface="微软雅黑 Light" panose="020B0502040204020203" pitchFamily="34" charset="-122"/>
              </a:rPr>
              <a:t>的总体视图</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3" name="图片 2"/>
          <p:cNvPicPr>
            <a:picLocks noChangeAspect="1"/>
          </p:cNvPicPr>
          <p:nvPr/>
        </p:nvPicPr>
        <p:blipFill>
          <a:blip r:embed="rId2"/>
          <a:stretch>
            <a:fillRect/>
          </a:stretch>
        </p:blipFill>
        <p:spPr>
          <a:xfrm>
            <a:off x="437258" y="1725168"/>
            <a:ext cx="8523862" cy="2839212"/>
          </a:xfrm>
          <a:prstGeom prst="rect">
            <a:avLst/>
          </a:prstGeom>
        </p:spPr>
      </p:pic>
    </p:spTree>
    <p:extLst>
      <p:ext uri="{BB962C8B-B14F-4D97-AF65-F5344CB8AC3E}">
        <p14:creationId xmlns:p14="http://schemas.microsoft.com/office/powerpoint/2010/main" val="3256627427"/>
      </p:ext>
    </p:extLst>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9139" y="609538"/>
            <a:ext cx="1970661" cy="419162"/>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排程工具条按钮说明：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6" name="图片 5"/>
          <p:cNvPicPr>
            <a:picLocks noChangeAspect="1"/>
          </p:cNvPicPr>
          <p:nvPr/>
        </p:nvPicPr>
        <p:blipFill>
          <a:blip r:embed="rId2"/>
          <a:stretch>
            <a:fillRect/>
          </a:stretch>
        </p:blipFill>
        <p:spPr>
          <a:xfrm>
            <a:off x="173172" y="800669"/>
            <a:ext cx="8970828" cy="4342831"/>
          </a:xfrm>
          <a:prstGeom prst="rect">
            <a:avLst/>
          </a:prstGeom>
        </p:spPr>
      </p:pic>
      <p:pic>
        <p:nvPicPr>
          <p:cNvPr id="7" name="图片 6"/>
          <p:cNvPicPr>
            <a:picLocks noChangeAspect="1"/>
          </p:cNvPicPr>
          <p:nvPr/>
        </p:nvPicPr>
        <p:blipFill>
          <a:blip r:embed="rId3"/>
          <a:stretch>
            <a:fillRect/>
          </a:stretch>
        </p:blipFill>
        <p:spPr>
          <a:xfrm>
            <a:off x="795744" y="3559629"/>
            <a:ext cx="3489738" cy="1583871"/>
          </a:xfrm>
          <a:prstGeom prst="rect">
            <a:avLst/>
          </a:prstGeom>
        </p:spPr>
      </p:pic>
    </p:spTree>
    <p:extLst>
      <p:ext uri="{BB962C8B-B14F-4D97-AF65-F5344CB8AC3E}">
        <p14:creationId xmlns:p14="http://schemas.microsoft.com/office/powerpoint/2010/main" val="1974162841"/>
      </p:ext>
    </p:extLst>
  </p:cSld>
  <p:clrMapOvr>
    <a:masterClrMapping/>
  </p:clrMapOvr>
  <p:transition spd="slow">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259" y="609538"/>
            <a:ext cx="2907922" cy="2042222"/>
          </a:xfrm>
          <a:prstGeom prst="rect">
            <a:avLst/>
          </a:prstGeom>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a:t>
            </a:r>
            <a:r>
              <a:rPr lang="zh-CN" altLang="en-US" sz="1400" dirty="0" smtClean="0">
                <a:solidFill>
                  <a:srgbClr val="0070C0"/>
                </a:solidFill>
                <a:latin typeface="微软雅黑 Light" panose="020B0502040204020203" pitchFamily="34" charset="-122"/>
                <a:ea typeface="微软雅黑 Light" panose="020B0502040204020203" pitchFamily="34" charset="-122"/>
              </a:rPr>
              <a:t>程调顺序示例说明：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希望把阶段</a:t>
            </a:r>
            <a:r>
              <a:rPr lang="en-US" altLang="zh-CN" sz="1400" dirty="0" smtClean="0">
                <a:solidFill>
                  <a:srgbClr val="0070C0"/>
                </a:solidFill>
                <a:latin typeface="微软雅黑 Light" panose="020B0502040204020203" pitchFamily="34" charset="-122"/>
                <a:ea typeface="微软雅黑 Light" panose="020B0502040204020203" pitchFamily="34" charset="-122"/>
              </a:rPr>
              <a:t>1</a:t>
            </a:r>
            <a:r>
              <a:rPr lang="zh-CN" altLang="en-US" sz="1400" dirty="0" smtClean="0">
                <a:solidFill>
                  <a:srgbClr val="0070C0"/>
                </a:solidFill>
                <a:latin typeface="微软雅黑 Light" panose="020B0502040204020203" pitchFamily="34" charset="-122"/>
                <a:ea typeface="微软雅黑 Light" panose="020B0502040204020203" pitchFamily="34" charset="-122"/>
              </a:rPr>
              <a:t>和</a:t>
            </a:r>
            <a:r>
              <a:rPr lang="en-US" altLang="zh-CN" sz="1400" dirty="0" smtClean="0">
                <a:solidFill>
                  <a:srgbClr val="0070C0"/>
                </a:solidFill>
                <a:latin typeface="微软雅黑 Light" panose="020B0502040204020203" pitchFamily="34" charset="-122"/>
                <a:ea typeface="微软雅黑 Light" panose="020B0502040204020203" pitchFamily="34" charset="-122"/>
              </a:rPr>
              <a:t>2</a:t>
            </a:r>
            <a:r>
              <a:rPr lang="zh-CN" altLang="en-US" sz="1400" dirty="0" smtClean="0">
                <a:solidFill>
                  <a:srgbClr val="0070C0"/>
                </a:solidFill>
                <a:latin typeface="微软雅黑 Light" panose="020B0502040204020203" pitchFamily="34" charset="-122"/>
                <a:ea typeface="微软雅黑 Light" panose="020B0502040204020203" pitchFamily="34" charset="-122"/>
              </a:rPr>
              <a:t>换前后位置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选中阶段</a:t>
            </a:r>
            <a:r>
              <a:rPr lang="en-US" altLang="zh-CN" sz="1400" dirty="0" smtClean="0">
                <a:solidFill>
                  <a:srgbClr val="0070C0"/>
                </a:solidFill>
                <a:latin typeface="微软雅黑 Light" panose="020B0502040204020203" pitchFamily="34" charset="-122"/>
                <a:ea typeface="微软雅黑 Light" panose="020B0502040204020203" pitchFamily="34" charset="-122"/>
              </a:rPr>
              <a:t>2</a:t>
            </a: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点击上移</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可以看到</a:t>
            </a:r>
            <a:r>
              <a:rPr lang="en-US" altLang="zh-CN" sz="1400" dirty="0" smtClean="0">
                <a:solidFill>
                  <a:srgbClr val="0070C0"/>
                </a:solidFill>
                <a:latin typeface="微软雅黑 Light" panose="020B0502040204020203" pitchFamily="34" charset="-122"/>
                <a:ea typeface="微软雅黑 Light" panose="020B0502040204020203" pitchFamily="34" charset="-122"/>
              </a:rPr>
              <a:t>WBS</a:t>
            </a:r>
            <a:r>
              <a:rPr lang="zh-CN" altLang="en-US" sz="1400" dirty="0" smtClean="0">
                <a:solidFill>
                  <a:srgbClr val="0070C0"/>
                </a:solidFill>
                <a:latin typeface="微软雅黑 Light" panose="020B0502040204020203" pitchFamily="34" charset="-122"/>
                <a:ea typeface="微软雅黑 Light" panose="020B0502040204020203" pitchFamily="34" charset="-122"/>
              </a:rPr>
              <a:t>结构中变化</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可以看到阶段</a:t>
            </a:r>
            <a:r>
              <a:rPr lang="en-US" altLang="zh-CN" sz="1400" dirty="0" smtClean="0">
                <a:solidFill>
                  <a:srgbClr val="0070C0"/>
                </a:solidFill>
                <a:latin typeface="微软雅黑 Light" panose="020B0502040204020203" pitchFamily="34" charset="-122"/>
                <a:ea typeface="微软雅黑 Light" panose="020B0502040204020203" pitchFamily="34" charset="-122"/>
              </a:rPr>
              <a:t>Gate</a:t>
            </a:r>
            <a:r>
              <a:rPr lang="zh-CN" altLang="en-US" sz="1400" dirty="0" smtClean="0">
                <a:solidFill>
                  <a:srgbClr val="0070C0"/>
                </a:solidFill>
                <a:latin typeface="微软雅黑 Light" panose="020B0502040204020203" pitchFamily="34" charset="-122"/>
                <a:ea typeface="微软雅黑 Light" panose="020B0502040204020203" pitchFamily="34" charset="-122"/>
              </a:rPr>
              <a:t>视图中变化</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3" name="图片 2"/>
          <p:cNvPicPr>
            <a:picLocks noChangeAspect="1"/>
          </p:cNvPicPr>
          <p:nvPr/>
        </p:nvPicPr>
        <p:blipFill>
          <a:blip r:embed="rId2"/>
          <a:stretch>
            <a:fillRect/>
          </a:stretch>
        </p:blipFill>
        <p:spPr>
          <a:xfrm>
            <a:off x="417063" y="2741102"/>
            <a:ext cx="2928118" cy="1055421"/>
          </a:xfrm>
          <a:prstGeom prst="rect">
            <a:avLst/>
          </a:prstGeom>
        </p:spPr>
      </p:pic>
      <p:pic>
        <p:nvPicPr>
          <p:cNvPr id="4" name="图片 3"/>
          <p:cNvPicPr>
            <a:picLocks noChangeAspect="1"/>
          </p:cNvPicPr>
          <p:nvPr/>
        </p:nvPicPr>
        <p:blipFill>
          <a:blip r:embed="rId3"/>
          <a:stretch>
            <a:fillRect/>
          </a:stretch>
        </p:blipFill>
        <p:spPr>
          <a:xfrm>
            <a:off x="3424302" y="609538"/>
            <a:ext cx="4383971" cy="1618544"/>
          </a:xfrm>
          <a:prstGeom prst="rect">
            <a:avLst/>
          </a:prstGeom>
        </p:spPr>
      </p:pic>
      <p:pic>
        <p:nvPicPr>
          <p:cNvPr id="6" name="图片 5"/>
          <p:cNvPicPr>
            <a:picLocks noChangeAspect="1"/>
          </p:cNvPicPr>
          <p:nvPr/>
        </p:nvPicPr>
        <p:blipFill>
          <a:blip r:embed="rId4"/>
          <a:stretch>
            <a:fillRect/>
          </a:stretch>
        </p:blipFill>
        <p:spPr>
          <a:xfrm>
            <a:off x="3424302" y="2257503"/>
            <a:ext cx="4551101" cy="1432754"/>
          </a:xfrm>
          <a:prstGeom prst="rect">
            <a:avLst/>
          </a:prstGeom>
        </p:spPr>
      </p:pic>
      <p:pic>
        <p:nvPicPr>
          <p:cNvPr id="7" name="图片 6"/>
          <p:cNvPicPr>
            <a:picLocks noChangeAspect="1"/>
          </p:cNvPicPr>
          <p:nvPr/>
        </p:nvPicPr>
        <p:blipFill>
          <a:blip r:embed="rId5"/>
          <a:stretch>
            <a:fillRect/>
          </a:stretch>
        </p:blipFill>
        <p:spPr>
          <a:xfrm>
            <a:off x="6355080" y="3628260"/>
            <a:ext cx="2788920" cy="1515240"/>
          </a:xfrm>
          <a:prstGeom prst="rect">
            <a:avLst/>
          </a:prstGeom>
        </p:spPr>
      </p:pic>
    </p:spTree>
    <p:extLst>
      <p:ext uri="{BB962C8B-B14F-4D97-AF65-F5344CB8AC3E}">
        <p14:creationId xmlns:p14="http://schemas.microsoft.com/office/powerpoint/2010/main" val="3631048228"/>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3450587" y="2460551"/>
            <a:ext cx="5413103" cy="1987624"/>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1.1 </a:t>
            </a:r>
            <a:r>
              <a:rPr lang="zh-CN" altLang="en-US" dirty="0" smtClean="0"/>
              <a:t>部门</a:t>
            </a:r>
            <a:r>
              <a:rPr lang="zh-CN" altLang="en-US" dirty="0"/>
              <a:t>和人员</a:t>
            </a:r>
            <a:r>
              <a:rPr lang="zh-CN" altLang="en-US" dirty="0" smtClean="0"/>
              <a:t>维护</a:t>
            </a:r>
            <a:r>
              <a:rPr lang="en-US" altLang="zh-CN" sz="2000" b="1" dirty="0" smtClean="0">
                <a:solidFill>
                  <a:srgbClr val="005386"/>
                </a:solidFill>
                <a:latin typeface="Century Gothic" pitchFamily="34" charset="0"/>
                <a:ea typeface="微软雅黑" pitchFamily="34" charset="-122"/>
                <a:cs typeface="Century Gothic" pitchFamily="34" charset="0"/>
              </a:rPr>
              <a:t> </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0432" y="833439"/>
            <a:ext cx="2838606" cy="3610540"/>
          </a:xfrm>
          <a:prstGeom prst="rect">
            <a:avLst/>
          </a:prstGeom>
          <a:ln>
            <a:solidFill>
              <a:srgbClr val="006699"/>
            </a:solidFill>
          </a:ln>
        </p:spPr>
        <p:txBody>
          <a:bodyPr wrap="square" rtlCol="0">
            <a:sp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创建子部门：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a:solidFill>
                  <a:srgbClr val="0070C0"/>
                </a:solidFill>
                <a:latin typeface="微软雅黑 Light" panose="020B0502040204020203" pitchFamily="34" charset="-122"/>
                <a:ea typeface="微软雅黑 Light" panose="020B0502040204020203" pitchFamily="34" charset="-122"/>
              </a:rPr>
              <a:t>点击“查看我的公司”</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点击“部门”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点击“商企部”，</a:t>
            </a:r>
            <a:r>
              <a:rPr lang="zh-CN" altLang="en-US" sz="1400" dirty="0">
                <a:solidFill>
                  <a:srgbClr val="0070C0"/>
                </a:solidFill>
                <a:latin typeface="微软雅黑 Light" panose="020B0502040204020203" pitchFamily="34" charset="-122"/>
                <a:ea typeface="微软雅黑 Light" panose="020B0502040204020203" pitchFamily="34" charset="-122"/>
              </a:rPr>
              <a:t>进入部门详细</a:t>
            </a:r>
            <a:r>
              <a:rPr lang="zh-CN" altLang="en-US" sz="1400" dirty="0" smtClean="0">
                <a:solidFill>
                  <a:srgbClr val="0070C0"/>
                </a:solidFill>
                <a:latin typeface="微软雅黑 Light" panose="020B0502040204020203" pitchFamily="34" charset="-122"/>
                <a:ea typeface="微软雅黑 Light" panose="020B0502040204020203" pitchFamily="34" charset="-122"/>
              </a:rPr>
              <a:t>页面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点击“商企部”下的“部门”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点击“新建”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填写“名称”和“标识”：标识为组别代码；</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点击“完成”，创建子部门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a:solidFill>
                  <a:srgbClr val="0070C0"/>
                </a:solidFill>
                <a:latin typeface="微软雅黑 Light" panose="020B0502040204020203" pitchFamily="34" charset="-122"/>
                <a:ea typeface="微软雅黑 Light" panose="020B0502040204020203" pitchFamily="34" charset="-122"/>
              </a:rPr>
              <a:t>删除</a:t>
            </a:r>
            <a:r>
              <a:rPr lang="zh-CN" altLang="en-US" sz="1400" dirty="0" smtClean="0">
                <a:solidFill>
                  <a:srgbClr val="0070C0"/>
                </a:solidFill>
                <a:latin typeface="微软雅黑 Light" panose="020B0502040204020203" pitchFamily="34" charset="-122"/>
                <a:ea typeface="微软雅黑 Light" panose="020B0502040204020203" pitchFamily="34" charset="-122"/>
              </a:rPr>
              <a:t>子部门参考删除部门步骤。</a:t>
            </a:r>
            <a:endParaRPr lang="zh-CN" altLang="en-US" sz="1400" dirty="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srcRect l="73869" b="49880"/>
          <a:stretch/>
        </p:blipFill>
        <p:spPr>
          <a:xfrm>
            <a:off x="3467100" y="835720"/>
            <a:ext cx="1843041" cy="1497808"/>
          </a:xfrm>
          <a:prstGeom prst="rect">
            <a:avLst/>
          </a:prstGeom>
          <a:ln>
            <a:solidFill>
              <a:srgbClr val="006699"/>
            </a:solidFill>
          </a:ln>
        </p:spPr>
      </p:pic>
      <p:sp>
        <p:nvSpPr>
          <p:cNvPr id="4" name="矩形 3"/>
          <p:cNvSpPr/>
          <p:nvPr/>
        </p:nvSpPr>
        <p:spPr>
          <a:xfrm>
            <a:off x="3561080" y="1266211"/>
            <a:ext cx="870426" cy="15767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文本框 6"/>
          <p:cNvSpPr txBox="1"/>
          <p:nvPr/>
        </p:nvSpPr>
        <p:spPr>
          <a:xfrm>
            <a:off x="4355441" y="1142937"/>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①</a:t>
            </a:r>
            <a:endParaRPr lang="zh-CN" altLang="en-US" b="1" dirty="0">
              <a:solidFill>
                <a:srgbClr val="FF0000"/>
              </a:solidFill>
            </a:endParaRPr>
          </a:p>
        </p:txBody>
      </p:sp>
      <p:pic>
        <p:nvPicPr>
          <p:cNvPr id="8" name="图片 7"/>
          <p:cNvPicPr>
            <a:picLocks noChangeAspect="1"/>
          </p:cNvPicPr>
          <p:nvPr/>
        </p:nvPicPr>
        <p:blipFill rotWithShape="1">
          <a:blip r:embed="rId4"/>
          <a:srcRect r="28244"/>
          <a:stretch/>
        </p:blipFill>
        <p:spPr>
          <a:xfrm>
            <a:off x="5488916" y="833439"/>
            <a:ext cx="3357904" cy="1500089"/>
          </a:xfrm>
          <a:prstGeom prst="rect">
            <a:avLst/>
          </a:prstGeom>
          <a:ln>
            <a:solidFill>
              <a:srgbClr val="006699"/>
            </a:solidFill>
          </a:ln>
        </p:spPr>
      </p:pic>
      <p:sp>
        <p:nvSpPr>
          <p:cNvPr id="12" name="矩形 11"/>
          <p:cNvSpPr/>
          <p:nvPr/>
        </p:nvSpPr>
        <p:spPr>
          <a:xfrm>
            <a:off x="5488916" y="1760266"/>
            <a:ext cx="366578" cy="13044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6346242" y="1838145"/>
            <a:ext cx="1451557" cy="11765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p:cNvSpPr/>
          <p:nvPr/>
        </p:nvSpPr>
        <p:spPr>
          <a:xfrm>
            <a:off x="7290728" y="3616253"/>
            <a:ext cx="799171" cy="54299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矩形 14"/>
          <p:cNvSpPr/>
          <p:nvPr/>
        </p:nvSpPr>
        <p:spPr>
          <a:xfrm>
            <a:off x="8268153" y="4269224"/>
            <a:ext cx="265772" cy="18091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文本框 16"/>
          <p:cNvSpPr txBox="1"/>
          <p:nvPr/>
        </p:nvSpPr>
        <p:spPr>
          <a:xfrm>
            <a:off x="5773768" y="1632441"/>
            <a:ext cx="381000" cy="369332"/>
          </a:xfrm>
          <a:prstGeom prst="rect">
            <a:avLst/>
          </a:prstGeom>
          <a:noFill/>
        </p:spPr>
        <p:txBody>
          <a:bodyPr wrap="square" rtlCol="0">
            <a:spAutoFit/>
          </a:bodyPr>
          <a:lstStyle/>
          <a:p>
            <a:r>
              <a:rPr lang="zh-CN" altLang="en-US" dirty="0">
                <a:solidFill>
                  <a:srgbClr val="FF0000"/>
                </a:solidFill>
                <a:latin typeface="Calibri" panose="020F0502020204030204" pitchFamily="34" charset="0"/>
              </a:rPr>
              <a:t>②</a:t>
            </a:r>
            <a:endParaRPr lang="zh-CN" altLang="en-US" b="1" dirty="0">
              <a:solidFill>
                <a:srgbClr val="FF0000"/>
              </a:solidFill>
            </a:endParaRPr>
          </a:p>
        </p:txBody>
      </p:sp>
      <p:sp>
        <p:nvSpPr>
          <p:cNvPr id="18" name="文本框 17"/>
          <p:cNvSpPr txBox="1"/>
          <p:nvPr/>
        </p:nvSpPr>
        <p:spPr>
          <a:xfrm>
            <a:off x="7735907" y="1703583"/>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③</a:t>
            </a:r>
            <a:endParaRPr lang="zh-CN" altLang="en-US" b="1" dirty="0">
              <a:solidFill>
                <a:srgbClr val="FF0000"/>
              </a:solidFill>
            </a:endParaRPr>
          </a:p>
        </p:txBody>
      </p:sp>
      <p:sp>
        <p:nvSpPr>
          <p:cNvPr id="19" name="文本框 18"/>
          <p:cNvSpPr txBox="1"/>
          <p:nvPr/>
        </p:nvSpPr>
        <p:spPr>
          <a:xfrm>
            <a:off x="4028543" y="3556519"/>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④</a:t>
            </a:r>
            <a:endParaRPr lang="zh-CN" altLang="en-US" b="1" dirty="0">
              <a:solidFill>
                <a:srgbClr val="FF0000"/>
              </a:solidFill>
            </a:endParaRPr>
          </a:p>
        </p:txBody>
      </p:sp>
      <p:sp>
        <p:nvSpPr>
          <p:cNvPr id="21" name="矩形 20"/>
          <p:cNvSpPr/>
          <p:nvPr/>
        </p:nvSpPr>
        <p:spPr>
          <a:xfrm>
            <a:off x="3450587" y="3703287"/>
            <a:ext cx="658657" cy="13131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2" name="文本框 21"/>
          <p:cNvSpPr txBox="1"/>
          <p:nvPr/>
        </p:nvSpPr>
        <p:spPr>
          <a:xfrm>
            <a:off x="6965029" y="3687694"/>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⑥</a:t>
            </a:r>
            <a:endParaRPr lang="zh-CN" altLang="en-US" b="1" dirty="0">
              <a:solidFill>
                <a:srgbClr val="FF0000"/>
              </a:solidFill>
            </a:endParaRPr>
          </a:p>
        </p:txBody>
      </p:sp>
      <p:sp>
        <p:nvSpPr>
          <p:cNvPr id="23" name="矩形 22"/>
          <p:cNvSpPr/>
          <p:nvPr/>
        </p:nvSpPr>
        <p:spPr>
          <a:xfrm>
            <a:off x="4389753" y="3204613"/>
            <a:ext cx="258448" cy="19581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文本框 23"/>
          <p:cNvSpPr txBox="1"/>
          <p:nvPr/>
        </p:nvSpPr>
        <p:spPr>
          <a:xfrm>
            <a:off x="4592900" y="3091272"/>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⑤</a:t>
            </a:r>
            <a:endParaRPr lang="zh-CN" altLang="en-US" b="1" dirty="0">
              <a:solidFill>
                <a:srgbClr val="FF0000"/>
              </a:solidFill>
            </a:endParaRPr>
          </a:p>
        </p:txBody>
      </p:sp>
      <mc:AlternateContent xmlns:mc="http://schemas.openxmlformats.org/markup-compatibility/2006" xmlns:a14="http://schemas.microsoft.com/office/drawing/2010/main">
        <mc:Choice Requires="a14">
          <p:sp>
            <p:nvSpPr>
              <p:cNvPr id="26" name="文本框 25"/>
              <p:cNvSpPr txBox="1"/>
              <p:nvPr/>
            </p:nvSpPr>
            <p:spPr>
              <a:xfrm>
                <a:off x="7873532" y="4184541"/>
                <a:ext cx="381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dirty="0" smtClean="0">
                          <a:solidFill>
                            <a:srgbClr val="FF0000"/>
                          </a:solidFill>
                          <a:latin typeface="Cambria Math" panose="02040503050406030204" pitchFamily="18" charset="0"/>
                        </a:rPr>
                        <m:t>⑦</m:t>
                      </m:r>
                    </m:oMath>
                  </m:oMathPara>
                </a14:m>
                <a:endParaRPr lang="zh-CN" altLang="en-US" b="1" dirty="0">
                  <a:solidFill>
                    <a:srgbClr val="FF0000"/>
                  </a:solidFill>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7873532" y="4184541"/>
                <a:ext cx="381000" cy="369332"/>
              </a:xfrm>
              <a:prstGeom prst="rect">
                <a:avLst/>
              </a:prstGeom>
              <a:blipFill rotWithShape="0">
                <a:blip r:embed="rId5"/>
                <a:stretch>
                  <a:fillRect l="-6452" r="-14516" b="-14754"/>
                </a:stretch>
              </a:blipFill>
            </p:spPr>
            <p:txBody>
              <a:bodyPr/>
              <a:lstStyle/>
              <a:p>
                <a:r>
                  <a:rPr lang="zh-CN" altLang="en-US">
                    <a:noFill/>
                  </a:rPr>
                  <a:t> </a:t>
                </a:r>
              </a:p>
            </p:txBody>
          </p:sp>
        </mc:Fallback>
      </mc:AlternateContent>
      <p:sp>
        <p:nvSpPr>
          <p:cNvPr id="27" name="动作按钮: 上一张 26">
            <a:hlinkClick r:id="rId6" action="ppaction://hlinksldjump" highlightClick="1"/>
          </p:cNvPr>
          <p:cNvSpPr/>
          <p:nvPr/>
        </p:nvSpPr>
        <p:spPr>
          <a:xfrm flipH="1">
            <a:off x="470432" y="4544058"/>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749547440"/>
      </p:ext>
    </p:extLst>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259" y="609538"/>
            <a:ext cx="2907922" cy="2042222"/>
          </a:xfrm>
          <a:prstGeom prst="rect">
            <a:avLst/>
          </a:prstGeom>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a:t>
            </a:r>
            <a:r>
              <a:rPr lang="zh-CN" altLang="en-US" sz="1400" dirty="0" smtClean="0">
                <a:solidFill>
                  <a:srgbClr val="0070C0"/>
                </a:solidFill>
                <a:latin typeface="微软雅黑 Light" panose="020B0502040204020203" pitchFamily="34" charset="-122"/>
                <a:ea typeface="微软雅黑 Light" panose="020B0502040204020203" pitchFamily="34" charset="-122"/>
              </a:rPr>
              <a:t>程锁定任务示例说明：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当项目任务在创建状态，还没有下发分解的时候，选中，点击锁定按钮。则该任务下发后，创建的子任务的计划时间不能超过该任务的锁定时间</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3" name="图片 2"/>
          <p:cNvPicPr>
            <a:picLocks noChangeAspect="1"/>
          </p:cNvPicPr>
          <p:nvPr/>
        </p:nvPicPr>
        <p:blipFill>
          <a:blip r:embed="rId2"/>
          <a:stretch>
            <a:fillRect/>
          </a:stretch>
        </p:blipFill>
        <p:spPr>
          <a:xfrm>
            <a:off x="3470022" y="1366183"/>
            <a:ext cx="5566229" cy="2199309"/>
          </a:xfrm>
          <a:prstGeom prst="rect">
            <a:avLst/>
          </a:prstGeom>
        </p:spPr>
      </p:pic>
    </p:spTree>
    <p:extLst>
      <p:ext uri="{BB962C8B-B14F-4D97-AF65-F5344CB8AC3E}">
        <p14:creationId xmlns:p14="http://schemas.microsoft.com/office/powerpoint/2010/main" val="2454354574"/>
      </p:ext>
    </p:extLst>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259" y="609537"/>
            <a:ext cx="2907922" cy="3328913"/>
          </a:xfrm>
          <a:prstGeom prst="rect">
            <a:avLst/>
          </a:prstGeom>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a:t>
            </a:r>
            <a:r>
              <a:rPr lang="zh-CN" altLang="en-US" sz="1400" dirty="0" smtClean="0">
                <a:solidFill>
                  <a:srgbClr val="0070C0"/>
                </a:solidFill>
                <a:latin typeface="微软雅黑 Light" panose="020B0502040204020203" pitchFamily="34" charset="-122"/>
                <a:ea typeface="微软雅黑 Light" panose="020B0502040204020203" pitchFamily="34" charset="-122"/>
              </a:rPr>
              <a:t>程任务分派示例说明：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点击计划排程</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点击分派视图</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选择各任务的负责人和复核人，负责人必须选，复核人如果不选在复核时会交给任务的所有者</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点搜索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提交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3" name="图片 2"/>
          <p:cNvPicPr>
            <a:picLocks noChangeAspect="1"/>
          </p:cNvPicPr>
          <p:nvPr/>
        </p:nvPicPr>
        <p:blipFill>
          <a:blip r:embed="rId2"/>
          <a:stretch>
            <a:fillRect/>
          </a:stretch>
        </p:blipFill>
        <p:spPr>
          <a:xfrm>
            <a:off x="1540326" y="2704013"/>
            <a:ext cx="7338014" cy="2439487"/>
          </a:xfrm>
          <a:prstGeom prst="rect">
            <a:avLst/>
          </a:prstGeom>
        </p:spPr>
      </p:pic>
      <p:pic>
        <p:nvPicPr>
          <p:cNvPr id="4" name="图片 3"/>
          <p:cNvPicPr>
            <a:picLocks noChangeAspect="1"/>
          </p:cNvPicPr>
          <p:nvPr/>
        </p:nvPicPr>
        <p:blipFill>
          <a:blip r:embed="rId3"/>
          <a:stretch>
            <a:fillRect/>
          </a:stretch>
        </p:blipFill>
        <p:spPr>
          <a:xfrm>
            <a:off x="4267411" y="609537"/>
            <a:ext cx="4642556" cy="1983439"/>
          </a:xfrm>
          <a:prstGeom prst="rect">
            <a:avLst/>
          </a:prstGeom>
        </p:spPr>
      </p:pic>
    </p:spTree>
    <p:extLst>
      <p:ext uri="{BB962C8B-B14F-4D97-AF65-F5344CB8AC3E}">
        <p14:creationId xmlns:p14="http://schemas.microsoft.com/office/powerpoint/2010/main" val="3359203676"/>
      </p:ext>
    </p:extLst>
  </p:cSld>
  <p:clrMapOvr>
    <a:masterClrMapping/>
  </p:clrMapOvr>
  <p:transition spd="slow">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259" y="609538"/>
            <a:ext cx="2907922" cy="2042222"/>
          </a:xfrm>
          <a:prstGeom prst="rect">
            <a:avLst/>
          </a:prstGeom>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a:t>
            </a:r>
            <a:r>
              <a:rPr lang="zh-CN" altLang="en-US" sz="1400" dirty="0" smtClean="0">
                <a:solidFill>
                  <a:srgbClr val="0070C0"/>
                </a:solidFill>
                <a:latin typeface="微软雅黑 Light" panose="020B0502040204020203" pitchFamily="34" charset="-122"/>
                <a:ea typeface="微软雅黑 Light" panose="020B0502040204020203" pitchFamily="34" charset="-122"/>
              </a:rPr>
              <a:t>程甘特图表示例说明：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点击甘特图表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鼠标悬停在任务上，可以看到任务的详细信息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可以在甘特图上直接拖拉任务边线来改变计划时间</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4" name="图片 3"/>
          <p:cNvPicPr>
            <a:picLocks noChangeAspect="1"/>
          </p:cNvPicPr>
          <p:nvPr/>
        </p:nvPicPr>
        <p:blipFill>
          <a:blip r:embed="rId2"/>
          <a:stretch>
            <a:fillRect/>
          </a:stretch>
        </p:blipFill>
        <p:spPr>
          <a:xfrm>
            <a:off x="23594" y="2570765"/>
            <a:ext cx="9120406" cy="2572735"/>
          </a:xfrm>
          <a:prstGeom prst="rect">
            <a:avLst/>
          </a:prstGeom>
        </p:spPr>
      </p:pic>
      <p:pic>
        <p:nvPicPr>
          <p:cNvPr id="6" name="图片 5"/>
          <p:cNvPicPr>
            <a:picLocks noChangeAspect="1"/>
          </p:cNvPicPr>
          <p:nvPr/>
        </p:nvPicPr>
        <p:blipFill>
          <a:blip r:embed="rId3"/>
          <a:stretch>
            <a:fillRect/>
          </a:stretch>
        </p:blipFill>
        <p:spPr>
          <a:xfrm>
            <a:off x="4517910" y="775539"/>
            <a:ext cx="2405404" cy="1671330"/>
          </a:xfrm>
          <a:prstGeom prst="rect">
            <a:avLst/>
          </a:prstGeom>
        </p:spPr>
      </p:pic>
    </p:spTree>
    <p:extLst>
      <p:ext uri="{BB962C8B-B14F-4D97-AF65-F5344CB8AC3E}">
        <p14:creationId xmlns:p14="http://schemas.microsoft.com/office/powerpoint/2010/main" val="3487357517"/>
      </p:ext>
    </p:extLst>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259" y="609538"/>
            <a:ext cx="2648841" cy="2057462"/>
          </a:xfrm>
          <a:prstGeom prst="rect">
            <a:avLst/>
          </a:prstGeom>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a:t>
            </a:r>
            <a:r>
              <a:rPr lang="zh-CN" altLang="en-US" sz="1400" dirty="0" smtClean="0">
                <a:solidFill>
                  <a:srgbClr val="0070C0"/>
                </a:solidFill>
                <a:latin typeface="微软雅黑 Light" panose="020B0502040204020203" pitchFamily="34" charset="-122"/>
                <a:ea typeface="微软雅黑 Light" panose="020B0502040204020203" pitchFamily="34" charset="-122"/>
              </a:rPr>
              <a:t>程甘特图表示例说明：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甘特图有</a:t>
            </a:r>
            <a:r>
              <a:rPr lang="en-US" altLang="zh-CN" sz="1400" dirty="0" smtClean="0">
                <a:solidFill>
                  <a:srgbClr val="0070C0"/>
                </a:solidFill>
                <a:latin typeface="微软雅黑 Light" panose="020B0502040204020203" pitchFamily="34" charset="-122"/>
                <a:ea typeface="微软雅黑 Light" panose="020B0502040204020203" pitchFamily="34" charset="-122"/>
              </a:rPr>
              <a:t>4</a:t>
            </a:r>
            <a:r>
              <a:rPr lang="zh-CN" altLang="en-US" sz="1400" dirty="0" smtClean="0">
                <a:solidFill>
                  <a:srgbClr val="0070C0"/>
                </a:solidFill>
                <a:latin typeface="微软雅黑 Light" panose="020B0502040204020203" pitchFamily="34" charset="-122"/>
                <a:ea typeface="微软雅黑 Light" panose="020B0502040204020203" pitchFamily="34" charset="-122"/>
              </a:rPr>
              <a:t>种显示方式</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r>
              <a:rPr lang="zh-CN" altLang="en-US" sz="1400" dirty="0">
                <a:solidFill>
                  <a:srgbClr val="0070C0"/>
                </a:solidFill>
                <a:latin typeface="微软雅黑 Light" panose="020B0502040204020203" pitchFamily="34" charset="-122"/>
                <a:ea typeface="微软雅黑 Light" panose="020B0502040204020203" pitchFamily="34" charset="-122"/>
              </a:rPr>
              <a:t>甘特图</a:t>
            </a:r>
            <a:r>
              <a:rPr lang="zh-CN" altLang="en-US" sz="1400" dirty="0" smtClean="0">
                <a:solidFill>
                  <a:srgbClr val="0070C0"/>
                </a:solidFill>
                <a:latin typeface="微软雅黑 Light" panose="020B0502040204020203" pitchFamily="34" charset="-122"/>
                <a:ea typeface="微软雅黑 Light" panose="020B0502040204020203" pitchFamily="34" charset="-122"/>
              </a:rPr>
              <a:t>有</a:t>
            </a:r>
            <a:r>
              <a:rPr lang="en-US" altLang="zh-CN" sz="1400" dirty="0" smtClean="0">
                <a:solidFill>
                  <a:srgbClr val="0070C0"/>
                </a:solidFill>
                <a:latin typeface="微软雅黑 Light" panose="020B0502040204020203" pitchFamily="34" charset="-122"/>
                <a:ea typeface="微软雅黑 Light" panose="020B0502040204020203" pitchFamily="34" charset="-122"/>
              </a:rPr>
              <a:t>3</a:t>
            </a:r>
            <a:r>
              <a:rPr lang="zh-CN" altLang="en-US" sz="1400" dirty="0" smtClean="0">
                <a:solidFill>
                  <a:srgbClr val="0070C0"/>
                </a:solidFill>
                <a:latin typeface="微软雅黑 Light" panose="020B0502040204020203" pitchFamily="34" charset="-122"/>
                <a:ea typeface="微软雅黑 Light" panose="020B0502040204020203" pitchFamily="34" charset="-122"/>
              </a:rPr>
              <a:t>种时间跨度显示方式</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如果编辑了甘特图，要记得点击保存按钮</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3" name="图片 2"/>
          <p:cNvPicPr>
            <a:picLocks noChangeAspect="1"/>
          </p:cNvPicPr>
          <p:nvPr/>
        </p:nvPicPr>
        <p:blipFill>
          <a:blip r:embed="rId2"/>
          <a:stretch>
            <a:fillRect/>
          </a:stretch>
        </p:blipFill>
        <p:spPr>
          <a:xfrm>
            <a:off x="4130312" y="941412"/>
            <a:ext cx="3731075" cy="1414395"/>
          </a:xfrm>
          <a:prstGeom prst="rect">
            <a:avLst/>
          </a:prstGeom>
        </p:spPr>
      </p:pic>
      <p:pic>
        <p:nvPicPr>
          <p:cNvPr id="8" name="图片 7"/>
          <p:cNvPicPr>
            <a:picLocks noChangeAspect="1"/>
          </p:cNvPicPr>
          <p:nvPr/>
        </p:nvPicPr>
        <p:blipFill>
          <a:blip r:embed="rId3"/>
          <a:stretch>
            <a:fillRect/>
          </a:stretch>
        </p:blipFill>
        <p:spPr>
          <a:xfrm>
            <a:off x="3773220" y="2886943"/>
            <a:ext cx="4706520" cy="1329043"/>
          </a:xfrm>
          <a:prstGeom prst="rect">
            <a:avLst/>
          </a:prstGeom>
        </p:spPr>
      </p:pic>
    </p:spTree>
    <p:extLst>
      <p:ext uri="{BB962C8B-B14F-4D97-AF65-F5344CB8AC3E}">
        <p14:creationId xmlns:p14="http://schemas.microsoft.com/office/powerpoint/2010/main" val="2503635987"/>
      </p:ext>
    </p:extLst>
  </p:cSld>
  <p:clrMapOvr>
    <a:masterClrMapping/>
  </p:clrMapOvr>
  <p:transition spd="slow">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259" y="609538"/>
            <a:ext cx="2907922" cy="3590171"/>
          </a:xfrm>
          <a:prstGeom prst="rect">
            <a:avLst/>
          </a:prstGeom>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a:t>
            </a:r>
            <a:r>
              <a:rPr lang="zh-CN" altLang="en-US" sz="1400" dirty="0" smtClean="0">
                <a:solidFill>
                  <a:srgbClr val="0070C0"/>
                </a:solidFill>
                <a:latin typeface="微软雅黑 Light" panose="020B0502040204020203" pitchFamily="34" charset="-122"/>
                <a:ea typeface="微软雅黑 Light" panose="020B0502040204020203" pitchFamily="34" charset="-122"/>
              </a:rPr>
              <a:t>程试装车号示例说明：</a:t>
            </a: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进入项目详细信息</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点击“试装车号”，进入试装车号列表；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点击“新建”；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选择“问题分类”和“阶段”；</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点击选择试装车号</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勾选试装车号，点击“提交”；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注：只有评价问题才选问题分类，其它问题只需要选阶段</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pic>
        <p:nvPicPr>
          <p:cNvPr id="3" name="图片 2"/>
          <p:cNvPicPr>
            <a:picLocks noChangeAspect="1"/>
          </p:cNvPicPr>
          <p:nvPr/>
        </p:nvPicPr>
        <p:blipFill>
          <a:blip r:embed="rId2"/>
          <a:stretch>
            <a:fillRect/>
          </a:stretch>
        </p:blipFill>
        <p:spPr>
          <a:xfrm>
            <a:off x="3488055" y="609538"/>
            <a:ext cx="5396865" cy="3395379"/>
          </a:xfrm>
          <a:prstGeom prst="rect">
            <a:avLst/>
          </a:prstGeom>
          <a:ln>
            <a:solidFill>
              <a:srgbClr val="006699"/>
            </a:solidFill>
          </a:ln>
        </p:spPr>
      </p:pic>
      <p:sp>
        <p:nvSpPr>
          <p:cNvPr id="6" name="矩形 5"/>
          <p:cNvSpPr/>
          <p:nvPr/>
        </p:nvSpPr>
        <p:spPr>
          <a:xfrm>
            <a:off x="3517952" y="1449353"/>
            <a:ext cx="558189" cy="20454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7" name="图片 6"/>
          <p:cNvPicPr>
            <a:picLocks noChangeAspect="1"/>
          </p:cNvPicPr>
          <p:nvPr/>
        </p:nvPicPr>
        <p:blipFill rotWithShape="1">
          <a:blip r:embed="rId3"/>
          <a:srcRect l="26174" t="21615" r="24810" b="26949"/>
          <a:stretch/>
        </p:blipFill>
        <p:spPr>
          <a:xfrm>
            <a:off x="3487495" y="1220080"/>
            <a:ext cx="254000" cy="253999"/>
          </a:xfrm>
          <a:prstGeom prst="rect">
            <a:avLst/>
          </a:prstGeom>
        </p:spPr>
      </p:pic>
      <p:pic>
        <p:nvPicPr>
          <p:cNvPr id="8" name="图片 7"/>
          <p:cNvPicPr>
            <a:picLocks noChangeAspect="1"/>
          </p:cNvPicPr>
          <p:nvPr/>
        </p:nvPicPr>
        <p:blipFill rotWithShape="1">
          <a:blip r:embed="rId4"/>
          <a:srcRect l="25280" t="20196" r="25551" b="25978"/>
          <a:stretch/>
        </p:blipFill>
        <p:spPr>
          <a:xfrm>
            <a:off x="6609761" y="1077999"/>
            <a:ext cx="254794" cy="269081"/>
          </a:xfrm>
          <a:prstGeom prst="rect">
            <a:avLst/>
          </a:prstGeom>
        </p:spPr>
      </p:pic>
      <p:pic>
        <p:nvPicPr>
          <p:cNvPr id="9" name="图片 8"/>
          <p:cNvPicPr>
            <a:picLocks noChangeAspect="1"/>
          </p:cNvPicPr>
          <p:nvPr/>
        </p:nvPicPr>
        <p:blipFill rotWithShape="1">
          <a:blip r:embed="rId5"/>
          <a:srcRect l="22297" t="16835" r="25011" b="26586"/>
          <a:stretch/>
        </p:blipFill>
        <p:spPr>
          <a:xfrm>
            <a:off x="4339955" y="1225128"/>
            <a:ext cx="273050" cy="279400"/>
          </a:xfrm>
          <a:prstGeom prst="rect">
            <a:avLst/>
          </a:prstGeom>
        </p:spPr>
      </p:pic>
      <p:sp>
        <p:nvSpPr>
          <p:cNvPr id="10" name="矩形 9"/>
          <p:cNvSpPr/>
          <p:nvPr/>
        </p:nvSpPr>
        <p:spPr>
          <a:xfrm>
            <a:off x="6744302" y="1358158"/>
            <a:ext cx="425642" cy="16822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矩形 10"/>
          <p:cNvSpPr/>
          <p:nvPr/>
        </p:nvSpPr>
        <p:spPr>
          <a:xfrm>
            <a:off x="4417089" y="1504528"/>
            <a:ext cx="217242" cy="14937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矩形 11"/>
          <p:cNvSpPr/>
          <p:nvPr/>
        </p:nvSpPr>
        <p:spPr>
          <a:xfrm>
            <a:off x="5968016" y="2910733"/>
            <a:ext cx="562960" cy="33411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6570631" y="3269509"/>
            <a:ext cx="156764" cy="11504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文本框 13"/>
          <p:cNvSpPr txBox="1"/>
          <p:nvPr/>
        </p:nvSpPr>
        <p:spPr>
          <a:xfrm>
            <a:off x="5587016" y="2820495"/>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④</a:t>
            </a:r>
            <a:endParaRPr lang="zh-CN" altLang="en-US" b="1" dirty="0">
              <a:solidFill>
                <a:srgbClr val="FF0000"/>
              </a:solidFill>
            </a:endParaRPr>
          </a:p>
        </p:txBody>
      </p:sp>
      <p:sp>
        <p:nvSpPr>
          <p:cNvPr id="15" name="文本框 14"/>
          <p:cNvSpPr txBox="1"/>
          <p:nvPr/>
        </p:nvSpPr>
        <p:spPr>
          <a:xfrm>
            <a:off x="6651784" y="3107608"/>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⑤</a:t>
            </a:r>
            <a:endParaRPr lang="zh-CN" altLang="en-US" b="1" dirty="0">
              <a:solidFill>
                <a:srgbClr val="FF0000"/>
              </a:solidFill>
            </a:endParaRPr>
          </a:p>
        </p:txBody>
      </p:sp>
      <p:pic>
        <p:nvPicPr>
          <p:cNvPr id="4" name="图片 3"/>
          <p:cNvPicPr>
            <a:picLocks noChangeAspect="1"/>
          </p:cNvPicPr>
          <p:nvPr/>
        </p:nvPicPr>
        <p:blipFill rotWithShape="1">
          <a:blip r:embed="rId6"/>
          <a:srcRect t="12963"/>
          <a:stretch/>
        </p:blipFill>
        <p:spPr>
          <a:xfrm>
            <a:off x="3233522" y="3439972"/>
            <a:ext cx="2930208" cy="1669845"/>
          </a:xfrm>
          <a:prstGeom prst="rect">
            <a:avLst/>
          </a:prstGeom>
          <a:ln>
            <a:solidFill>
              <a:srgbClr val="006699"/>
            </a:solidFill>
          </a:ln>
        </p:spPr>
      </p:pic>
      <p:cxnSp>
        <p:nvCxnSpPr>
          <p:cNvPr id="18" name="曲线连接符 17"/>
          <p:cNvCxnSpPr>
            <a:stCxn id="13" idx="2"/>
            <a:endCxn id="4" idx="3"/>
          </p:cNvCxnSpPr>
          <p:nvPr/>
        </p:nvCxnSpPr>
        <p:spPr>
          <a:xfrm rot="5400000">
            <a:off x="5961200" y="3587082"/>
            <a:ext cx="890344" cy="485283"/>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7"/>
          <a:stretch>
            <a:fillRect/>
          </a:stretch>
        </p:blipFill>
        <p:spPr>
          <a:xfrm>
            <a:off x="5449811" y="4615998"/>
            <a:ext cx="518205" cy="493819"/>
          </a:xfrm>
          <a:prstGeom prst="rect">
            <a:avLst/>
          </a:prstGeom>
        </p:spPr>
      </p:pic>
    </p:spTree>
    <p:extLst>
      <p:ext uri="{BB962C8B-B14F-4D97-AF65-F5344CB8AC3E}">
        <p14:creationId xmlns:p14="http://schemas.microsoft.com/office/powerpoint/2010/main" val="1302277419"/>
      </p:ext>
    </p:extLst>
  </p:cSld>
  <p:clrMapOvr>
    <a:masterClrMapping/>
  </p:clrMapOvr>
  <p:transition spd="slow">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111" y="609539"/>
            <a:ext cx="2790010" cy="1460924"/>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文件夹操作步骤：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选择文件夹存放的父节点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点击创建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填写文件夹名称，点击完成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2"/>
          <a:stretch>
            <a:fillRect/>
          </a:stretch>
        </p:blipFill>
        <p:spPr>
          <a:xfrm>
            <a:off x="3587168" y="609538"/>
            <a:ext cx="4556326" cy="1911593"/>
          </a:xfrm>
          <a:prstGeom prst="rect">
            <a:avLst/>
          </a:prstGeom>
        </p:spPr>
      </p:pic>
      <p:pic>
        <p:nvPicPr>
          <p:cNvPr id="6" name="图片 5"/>
          <p:cNvPicPr>
            <a:picLocks noChangeAspect="1"/>
          </p:cNvPicPr>
          <p:nvPr/>
        </p:nvPicPr>
        <p:blipFill>
          <a:blip r:embed="rId3"/>
          <a:stretch>
            <a:fillRect/>
          </a:stretch>
        </p:blipFill>
        <p:spPr>
          <a:xfrm>
            <a:off x="5425721" y="2279468"/>
            <a:ext cx="2999291" cy="2090058"/>
          </a:xfrm>
          <a:prstGeom prst="rect">
            <a:avLst/>
          </a:prstGeom>
        </p:spPr>
      </p:pic>
      <p:pic>
        <p:nvPicPr>
          <p:cNvPr id="7" name="图片 6"/>
          <p:cNvPicPr>
            <a:picLocks noChangeAspect="1"/>
          </p:cNvPicPr>
          <p:nvPr/>
        </p:nvPicPr>
        <p:blipFill>
          <a:blip r:embed="rId4"/>
          <a:stretch>
            <a:fillRect/>
          </a:stretch>
        </p:blipFill>
        <p:spPr>
          <a:xfrm>
            <a:off x="283112" y="2520580"/>
            <a:ext cx="4008037" cy="2062961"/>
          </a:xfrm>
          <a:prstGeom prst="rect">
            <a:avLst/>
          </a:prstGeom>
        </p:spPr>
      </p:pic>
      <p:sp>
        <p:nvSpPr>
          <p:cNvPr id="9" name="标题 4"/>
          <p:cNvSpPr txBox="1">
            <a:spLocks/>
          </p:cNvSpPr>
          <p:nvPr/>
        </p:nvSpPr>
        <p:spPr>
          <a:xfrm>
            <a:off x="358138" y="143591"/>
            <a:ext cx="7074628" cy="465947"/>
          </a:xfrm>
          <a:prstGeom prst="rect">
            <a:avLst/>
          </a:prstGeom>
        </p:spPr>
        <p:txBody>
          <a:bodyPr vert="horz" lIns="87916" tIns="43957" rIns="87916" bIns="43957" rtlCol="0" anchor="ctr">
            <a:noAutofit/>
          </a:bodyPr>
          <a:lstStyle>
            <a:lvl1pPr algn="l" defTabSz="879152" rtl="0" eaLnBrk="1" latinLnBrk="0" hangingPunct="1">
              <a:spcBef>
                <a:spcPct val="0"/>
              </a:spcBef>
              <a:buNone/>
              <a:defRPr lang="en-US" sz="2000" b="1" i="0" kern="1200" spc="0" baseline="0" noProof="0" dirty="0">
                <a:solidFill>
                  <a:srgbClr val="005386"/>
                </a:solidFill>
                <a:effectLst/>
                <a:latin typeface="Century Gothic" pitchFamily="34" charset="0"/>
                <a:ea typeface="微软雅黑" pitchFamily="34" charset="-122"/>
                <a:cs typeface="Century Gothic" pitchFamily="34" charset="0"/>
              </a:defRPr>
            </a:lvl1pPr>
          </a:lstStyle>
          <a:p>
            <a:pPr fontAlgn="base">
              <a:spcAft>
                <a:spcPct val="0"/>
              </a:spcAft>
            </a:pPr>
            <a:r>
              <a:rPr lang="en-US" altLang="zh-CN" smtClean="0"/>
              <a:t>2.1 </a:t>
            </a:r>
            <a:r>
              <a:rPr lang="zh-CN" altLang="en-US" smtClean="0"/>
              <a:t>项目数据维护，包括</a:t>
            </a:r>
            <a:r>
              <a:rPr lang="en-US" altLang="zh-CN" smtClean="0"/>
              <a:t>WBS</a:t>
            </a:r>
            <a:r>
              <a:rPr lang="zh-CN" altLang="en-US" smtClean="0"/>
              <a:t>排程、人员及分派、试装车号等</a:t>
            </a:r>
            <a:endParaRPr lang="zh-CN" altLang="en-US"/>
          </a:p>
        </p:txBody>
      </p:sp>
    </p:spTree>
    <p:extLst>
      <p:ext uri="{BB962C8B-B14F-4D97-AF65-F5344CB8AC3E}">
        <p14:creationId xmlns:p14="http://schemas.microsoft.com/office/powerpoint/2010/main" val="3183353950"/>
      </p:ext>
    </p:extLst>
  </p:cSld>
  <p:clrMapOvr>
    <a:masterClrMapping/>
  </p:clrMapOvr>
  <p:transition spd="slow">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110" y="609538"/>
            <a:ext cx="3103133" cy="2295440"/>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点击创建出的文件夹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在多个所有权访问中点击按钮添加人员；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选择文件夹的访问人员，点击提交（只有在访问列表中的人员才能看到此文件夹，可以分配增</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删</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改的权限）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3563752" y="587079"/>
            <a:ext cx="5334462" cy="1505843"/>
          </a:xfrm>
          <a:prstGeom prst="rect">
            <a:avLst/>
          </a:prstGeom>
        </p:spPr>
      </p:pic>
      <p:pic>
        <p:nvPicPr>
          <p:cNvPr id="4" name="图片 3"/>
          <p:cNvPicPr>
            <a:picLocks noChangeAspect="1"/>
          </p:cNvPicPr>
          <p:nvPr/>
        </p:nvPicPr>
        <p:blipFill>
          <a:blip r:embed="rId3"/>
          <a:stretch>
            <a:fillRect/>
          </a:stretch>
        </p:blipFill>
        <p:spPr>
          <a:xfrm>
            <a:off x="456111" y="2966039"/>
            <a:ext cx="3103133" cy="1743607"/>
          </a:xfrm>
          <a:prstGeom prst="rect">
            <a:avLst/>
          </a:prstGeom>
        </p:spPr>
      </p:pic>
      <p:pic>
        <p:nvPicPr>
          <p:cNvPr id="9" name="图片 8"/>
          <p:cNvPicPr>
            <a:picLocks noChangeAspect="1"/>
          </p:cNvPicPr>
          <p:nvPr/>
        </p:nvPicPr>
        <p:blipFill>
          <a:blip r:embed="rId4"/>
          <a:stretch>
            <a:fillRect/>
          </a:stretch>
        </p:blipFill>
        <p:spPr>
          <a:xfrm>
            <a:off x="4080190" y="2092922"/>
            <a:ext cx="4889416" cy="2487384"/>
          </a:xfrm>
          <a:prstGeom prst="rect">
            <a:avLst/>
          </a:prstGeom>
        </p:spPr>
      </p:pic>
      <p:sp>
        <p:nvSpPr>
          <p:cNvPr id="10"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spTree>
    <p:extLst>
      <p:ext uri="{BB962C8B-B14F-4D97-AF65-F5344CB8AC3E}">
        <p14:creationId xmlns:p14="http://schemas.microsoft.com/office/powerpoint/2010/main" val="3769793434"/>
      </p:ext>
    </p:extLst>
  </p:cSld>
  <p:clrMapOvr>
    <a:masterClrMapping/>
  </p:clrMapOvr>
  <p:transition spd="slow">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6111" y="609539"/>
            <a:ext cx="2914106" cy="1369484"/>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文件夹的删除、修改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选中文件夹，点删除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点击需要修改的文件夹，编辑</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编辑内容，点完成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2"/>
          <a:stretch>
            <a:fillRect/>
          </a:stretch>
        </p:blipFill>
        <p:spPr>
          <a:xfrm>
            <a:off x="6128958" y="53521"/>
            <a:ext cx="2773379" cy="1925502"/>
          </a:xfrm>
          <a:prstGeom prst="rect">
            <a:avLst/>
          </a:prstGeom>
        </p:spPr>
      </p:pic>
      <p:pic>
        <p:nvPicPr>
          <p:cNvPr id="6" name="图片 5"/>
          <p:cNvPicPr>
            <a:picLocks noChangeAspect="1"/>
          </p:cNvPicPr>
          <p:nvPr/>
        </p:nvPicPr>
        <p:blipFill>
          <a:blip r:embed="rId3"/>
          <a:stretch>
            <a:fillRect/>
          </a:stretch>
        </p:blipFill>
        <p:spPr>
          <a:xfrm>
            <a:off x="154386" y="2331720"/>
            <a:ext cx="4358614" cy="2116182"/>
          </a:xfrm>
          <a:prstGeom prst="rect">
            <a:avLst/>
          </a:prstGeom>
        </p:spPr>
      </p:pic>
      <p:pic>
        <p:nvPicPr>
          <p:cNvPr id="7" name="图片 6"/>
          <p:cNvPicPr>
            <a:picLocks noChangeAspect="1"/>
          </p:cNvPicPr>
          <p:nvPr/>
        </p:nvPicPr>
        <p:blipFill>
          <a:blip r:embed="rId4"/>
          <a:stretch>
            <a:fillRect/>
          </a:stretch>
        </p:blipFill>
        <p:spPr>
          <a:xfrm>
            <a:off x="4826727" y="2068710"/>
            <a:ext cx="4251960" cy="2499605"/>
          </a:xfrm>
          <a:prstGeom prst="rect">
            <a:avLst/>
          </a:prstGeom>
        </p:spPr>
      </p:pic>
      <p:sp>
        <p:nvSpPr>
          <p:cNvPr id="9"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2.1 </a:t>
            </a:r>
            <a:r>
              <a:rPr lang="zh-CN" altLang="en-US" dirty="0"/>
              <a:t>项目数据维护，包括</a:t>
            </a:r>
            <a:r>
              <a:rPr lang="en-US" altLang="zh-CN" dirty="0"/>
              <a:t>WBS</a:t>
            </a:r>
            <a:r>
              <a:rPr lang="zh-CN" altLang="en-US" dirty="0"/>
              <a:t>排程、人员及分派、试装车号等</a:t>
            </a:r>
          </a:p>
        </p:txBody>
      </p:sp>
    </p:spTree>
    <p:extLst>
      <p:ext uri="{BB962C8B-B14F-4D97-AF65-F5344CB8AC3E}">
        <p14:creationId xmlns:p14="http://schemas.microsoft.com/office/powerpoint/2010/main" val="2713490410"/>
      </p:ext>
    </p:extLst>
  </p:cSld>
  <p:clrMapOvr>
    <a:masterClrMapping/>
  </p:clrMapOvr>
  <p:transition spd="slow">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4879" y="761938"/>
            <a:ext cx="2412621" cy="3169982"/>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项目任务分解和执行说明：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项目任务经历分解和执行</a:t>
            </a:r>
            <a:r>
              <a:rPr lang="en-US" altLang="zh-CN" sz="1400" dirty="0" smtClean="0">
                <a:solidFill>
                  <a:srgbClr val="0070C0"/>
                </a:solidFill>
                <a:latin typeface="微软雅黑 Light" panose="020B0502040204020203" pitchFamily="34" charset="-122"/>
                <a:ea typeface="微软雅黑 Light" panose="020B0502040204020203" pitchFamily="34" charset="-122"/>
              </a:rPr>
              <a:t>2</a:t>
            </a:r>
            <a:r>
              <a:rPr lang="zh-CN" altLang="en-US" sz="1400" dirty="0" smtClean="0">
                <a:solidFill>
                  <a:srgbClr val="0070C0"/>
                </a:solidFill>
                <a:latin typeface="微软雅黑 Light" panose="020B0502040204020203" pitchFamily="34" charset="-122"/>
                <a:ea typeface="微软雅黑 Light" panose="020B0502040204020203" pitchFamily="34" charset="-122"/>
              </a:rPr>
              <a:t>个阶段，分解阶段主要是各组窗口分解项目管理员发来的任务，属于计划阶段；执行是项目计划通过审批后开始执行这些任务，属于执行阶段</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2.2 </a:t>
            </a:r>
            <a:r>
              <a:rPr lang="zh-CN" altLang="en-US" dirty="0"/>
              <a:t>项目任务</a:t>
            </a:r>
            <a:r>
              <a:rPr lang="en-US" altLang="zh-CN" dirty="0"/>
              <a:t>-</a:t>
            </a:r>
            <a:r>
              <a:rPr lang="zh-CN" altLang="en-US" dirty="0"/>
              <a:t>下发分解、项目任务</a:t>
            </a:r>
            <a:r>
              <a:rPr lang="en-US" altLang="zh-CN" dirty="0"/>
              <a:t>-</a:t>
            </a:r>
            <a:r>
              <a:rPr lang="zh-CN" altLang="en-US" dirty="0"/>
              <a:t>计划确认</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612" r="612"/>
          <a:stretch/>
        </p:blipFill>
        <p:spPr>
          <a:xfrm>
            <a:off x="3112152" y="609538"/>
            <a:ext cx="6031848" cy="4533962"/>
          </a:xfrm>
          <a:prstGeom prst="rect">
            <a:avLst/>
          </a:prstGeom>
        </p:spPr>
      </p:pic>
    </p:spTree>
    <p:extLst>
      <p:ext uri="{BB962C8B-B14F-4D97-AF65-F5344CB8AC3E}">
        <p14:creationId xmlns:p14="http://schemas.microsoft.com/office/powerpoint/2010/main" val="3851976844"/>
      </p:ext>
    </p:extLst>
  </p:cSld>
  <p:clrMapOvr>
    <a:masterClrMapping/>
  </p:clrMapOvr>
  <p:transition spd="slow">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260" y="609538"/>
            <a:ext cx="7896024" cy="971612"/>
          </a:xfrm>
          <a:prstGeom prst="rect">
            <a:avLst/>
          </a:prstGeom>
          <a:ln>
            <a:solidFill>
              <a:srgbClr val="006699"/>
            </a:solidFill>
          </a:ln>
        </p:spPr>
        <p:txBody>
          <a:bodyPr wrap="square" rtlCol="0">
            <a:noAutofit/>
          </a:bodyPr>
          <a:lstStyle/>
          <a:p>
            <a:pPr>
              <a:lnSpc>
                <a:spcPct val="150000"/>
              </a:lnSpc>
            </a:pPr>
            <a:r>
              <a:rPr lang="zh-CN" altLang="en-US" sz="1200" dirty="0" smtClean="0">
                <a:solidFill>
                  <a:srgbClr val="0070C0"/>
                </a:solidFill>
                <a:latin typeface="+mn-ea"/>
              </a:rPr>
              <a:t>项目任务下发分解示例说明：</a:t>
            </a:r>
            <a:endParaRPr lang="en-US" altLang="zh-CN" sz="1200" dirty="0">
              <a:solidFill>
                <a:srgbClr val="0070C0"/>
              </a:solidFill>
              <a:latin typeface="+mn-ea"/>
            </a:endParaRPr>
          </a:p>
          <a:p>
            <a:pPr marL="342900" indent="-342900">
              <a:lnSpc>
                <a:spcPct val="150000"/>
              </a:lnSpc>
              <a:buFont typeface="+mj-ea"/>
              <a:buAutoNum type="circleNumDbPlain"/>
            </a:pPr>
            <a:r>
              <a:rPr lang="zh-CN" altLang="en-US" sz="1200" dirty="0" smtClean="0">
                <a:solidFill>
                  <a:srgbClr val="0070C0"/>
                </a:solidFill>
                <a:latin typeface="+mn-ea"/>
              </a:rPr>
              <a:t>在各项目任务的计划日期，负责人，复核人，交付件要求等各种信息都填写完毕后，选择这些项目任务</a:t>
            </a:r>
            <a:endParaRPr lang="en-US" altLang="zh-CN" sz="1200" dirty="0" smtClean="0">
              <a:solidFill>
                <a:srgbClr val="0070C0"/>
              </a:solidFill>
              <a:latin typeface="+mn-ea"/>
            </a:endParaRPr>
          </a:p>
          <a:p>
            <a:pPr marL="342900" indent="-342900">
              <a:lnSpc>
                <a:spcPct val="150000"/>
              </a:lnSpc>
              <a:buFont typeface="+mj-ea"/>
              <a:buAutoNum type="circleNumDbPlain"/>
            </a:pPr>
            <a:r>
              <a:rPr lang="zh-CN" altLang="en-US" sz="1200" dirty="0" smtClean="0">
                <a:solidFill>
                  <a:srgbClr val="0070C0"/>
                </a:solidFill>
                <a:latin typeface="+mn-ea"/>
              </a:rPr>
              <a:t>点击任务下发分解，各任务的负责人会在“计划分解视图”中收到这些任务</a:t>
            </a:r>
            <a:endParaRPr lang="en-US" altLang="zh-CN" sz="1200" dirty="0" smtClean="0">
              <a:solidFill>
                <a:srgbClr val="0070C0"/>
              </a:solidFill>
              <a:latin typeface="+mn-ea"/>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2.2 </a:t>
            </a:r>
            <a:r>
              <a:rPr lang="zh-CN" altLang="en-US" dirty="0"/>
              <a:t>项目任务</a:t>
            </a:r>
            <a:r>
              <a:rPr lang="en-US" altLang="zh-CN" dirty="0"/>
              <a:t>-</a:t>
            </a:r>
            <a:r>
              <a:rPr lang="zh-CN" altLang="en-US" dirty="0"/>
              <a:t>下发分解、项目任务</a:t>
            </a:r>
            <a:r>
              <a:rPr lang="en-US" altLang="zh-CN" dirty="0"/>
              <a:t>-</a:t>
            </a:r>
            <a:r>
              <a:rPr lang="zh-CN" altLang="en-US" dirty="0"/>
              <a:t>计划确认</a:t>
            </a:r>
          </a:p>
        </p:txBody>
      </p:sp>
      <p:pic>
        <p:nvPicPr>
          <p:cNvPr id="7" name="图片 6"/>
          <p:cNvPicPr>
            <a:picLocks noChangeAspect="1"/>
          </p:cNvPicPr>
          <p:nvPr/>
        </p:nvPicPr>
        <p:blipFill>
          <a:blip r:embed="rId2"/>
          <a:stretch>
            <a:fillRect/>
          </a:stretch>
        </p:blipFill>
        <p:spPr>
          <a:xfrm>
            <a:off x="437260" y="1805149"/>
            <a:ext cx="7896024" cy="2646008"/>
          </a:xfrm>
          <a:prstGeom prst="rect">
            <a:avLst/>
          </a:prstGeom>
          <a:ln>
            <a:solidFill>
              <a:srgbClr val="3C8C93"/>
            </a:solidFill>
          </a:ln>
        </p:spPr>
      </p:pic>
    </p:spTree>
    <p:extLst>
      <p:ext uri="{BB962C8B-B14F-4D97-AF65-F5344CB8AC3E}">
        <p14:creationId xmlns:p14="http://schemas.microsoft.com/office/powerpoint/2010/main" val="2232897145"/>
      </p:ext>
    </p:extLst>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467100" y="2436631"/>
            <a:ext cx="4816746" cy="1966243"/>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1.1 </a:t>
            </a:r>
            <a:r>
              <a:rPr lang="zh-CN" altLang="en-US" dirty="0" smtClean="0"/>
              <a:t>部门</a:t>
            </a:r>
            <a:r>
              <a:rPr lang="zh-CN" altLang="en-US" dirty="0"/>
              <a:t>和人员</a:t>
            </a:r>
            <a:r>
              <a:rPr lang="zh-CN" altLang="en-US" dirty="0" smtClean="0"/>
              <a:t>维护</a:t>
            </a:r>
            <a:r>
              <a:rPr lang="en-US" altLang="zh-CN" sz="2000" b="1" dirty="0" smtClean="0">
                <a:solidFill>
                  <a:srgbClr val="005386"/>
                </a:solidFill>
                <a:latin typeface="Century Gothic" pitchFamily="34" charset="0"/>
                <a:ea typeface="微软雅黑" pitchFamily="34" charset="-122"/>
                <a:cs typeface="Century Gothic" pitchFamily="34" charset="0"/>
              </a:rPr>
              <a:t> </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6056" y="835720"/>
            <a:ext cx="2838606" cy="2354491"/>
          </a:xfrm>
          <a:prstGeom prst="rect">
            <a:avLst/>
          </a:prstGeom>
          <a:ln>
            <a:solidFill>
              <a:srgbClr val="006699"/>
            </a:solidFill>
          </a:ln>
        </p:spPr>
        <p:txBody>
          <a:bodyPr wrap="square" rtlCol="0">
            <a:sp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删除部门：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a:solidFill>
                  <a:srgbClr val="0070C0"/>
                </a:solidFill>
                <a:latin typeface="微软雅黑 Light" panose="020B0502040204020203" pitchFamily="34" charset="-122"/>
                <a:ea typeface="微软雅黑 Light" panose="020B0502040204020203" pitchFamily="34" charset="-122"/>
              </a:rPr>
              <a:t>点击“查看我的公司”</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点击“部门”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勾选需要删除部门前的空白框，点击“删除”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在弹出提示中，点击“确定”，部门删除。</a:t>
            </a:r>
            <a:endParaRPr lang="zh-CN" altLang="en-US" sz="1400" dirty="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srcRect l="73869" b="49880"/>
          <a:stretch/>
        </p:blipFill>
        <p:spPr>
          <a:xfrm>
            <a:off x="3467100" y="835720"/>
            <a:ext cx="1843041" cy="1497808"/>
          </a:xfrm>
          <a:prstGeom prst="rect">
            <a:avLst/>
          </a:prstGeom>
          <a:ln>
            <a:solidFill>
              <a:srgbClr val="006699"/>
            </a:solidFill>
          </a:ln>
        </p:spPr>
      </p:pic>
      <p:sp>
        <p:nvSpPr>
          <p:cNvPr id="4" name="矩形 3"/>
          <p:cNvSpPr/>
          <p:nvPr/>
        </p:nvSpPr>
        <p:spPr>
          <a:xfrm>
            <a:off x="3561080" y="1266211"/>
            <a:ext cx="961044" cy="15767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文本框 6"/>
          <p:cNvSpPr txBox="1"/>
          <p:nvPr/>
        </p:nvSpPr>
        <p:spPr>
          <a:xfrm>
            <a:off x="4505460" y="1142937"/>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①</a:t>
            </a:r>
            <a:endParaRPr lang="zh-CN" altLang="en-US" b="1" dirty="0">
              <a:solidFill>
                <a:srgbClr val="FF0000"/>
              </a:solidFill>
            </a:endParaRPr>
          </a:p>
        </p:txBody>
      </p:sp>
      <p:sp>
        <p:nvSpPr>
          <p:cNvPr id="12" name="矩形 11"/>
          <p:cNvSpPr/>
          <p:nvPr/>
        </p:nvSpPr>
        <p:spPr>
          <a:xfrm>
            <a:off x="3467100" y="3687093"/>
            <a:ext cx="366578" cy="16255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4922044" y="3316528"/>
            <a:ext cx="192881" cy="18629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文本框 16"/>
          <p:cNvSpPr txBox="1"/>
          <p:nvPr/>
        </p:nvSpPr>
        <p:spPr>
          <a:xfrm>
            <a:off x="3780338" y="3559268"/>
            <a:ext cx="381000" cy="369332"/>
          </a:xfrm>
          <a:prstGeom prst="rect">
            <a:avLst/>
          </a:prstGeom>
          <a:noFill/>
        </p:spPr>
        <p:txBody>
          <a:bodyPr wrap="square" rtlCol="0">
            <a:spAutoFit/>
          </a:bodyPr>
          <a:lstStyle/>
          <a:p>
            <a:r>
              <a:rPr lang="zh-CN" altLang="en-US" dirty="0">
                <a:solidFill>
                  <a:srgbClr val="FF0000"/>
                </a:solidFill>
                <a:latin typeface="Calibri" panose="020F0502020204030204" pitchFamily="34" charset="0"/>
              </a:rPr>
              <a:t>②</a:t>
            </a:r>
            <a:endParaRPr lang="zh-CN" altLang="en-US" b="1" dirty="0">
              <a:solidFill>
                <a:srgbClr val="FF0000"/>
              </a:solidFill>
            </a:endParaRPr>
          </a:p>
        </p:txBody>
      </p:sp>
      <p:sp>
        <p:nvSpPr>
          <p:cNvPr id="18" name="文本框 17"/>
          <p:cNvSpPr txBox="1"/>
          <p:nvPr/>
        </p:nvSpPr>
        <p:spPr>
          <a:xfrm>
            <a:off x="4986667" y="3386134"/>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③</a:t>
            </a:r>
            <a:endParaRPr lang="zh-CN" altLang="en-US" b="1" dirty="0">
              <a:solidFill>
                <a:srgbClr val="FF0000"/>
              </a:solidFill>
            </a:endParaRPr>
          </a:p>
        </p:txBody>
      </p:sp>
      <p:sp>
        <p:nvSpPr>
          <p:cNvPr id="14" name="动作按钮: 上一张 13">
            <a:hlinkClick r:id="rId4" action="ppaction://hlinksldjump" highlightClick="1"/>
          </p:cNvPr>
          <p:cNvSpPr/>
          <p:nvPr/>
        </p:nvSpPr>
        <p:spPr>
          <a:xfrm flipH="1">
            <a:off x="470432" y="4544058"/>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98293876"/>
      </p:ext>
    </p:extLst>
  </p:cSld>
  <p:clrMapOvr>
    <a:masterClrMapping/>
  </p:clrMapOvr>
  <p:transition spd="slow">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260" y="609538"/>
            <a:ext cx="2658638" cy="3799176"/>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计划确认示例说明：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各任务的负责人会在“计划分解视图”中将项目任务进行分解后，会提交回来</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项目管理员在“计划确认视图”中确认这些分解的任务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如果同意某条任务则选中，点确认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反之则点击退回，退回的任务会再次出现在任务负责人的计划分解视图</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2.2 </a:t>
            </a:r>
            <a:r>
              <a:rPr lang="zh-CN" altLang="en-US" dirty="0"/>
              <a:t>项目任务</a:t>
            </a:r>
            <a:r>
              <a:rPr lang="en-US" altLang="zh-CN" dirty="0"/>
              <a:t>-</a:t>
            </a:r>
            <a:r>
              <a:rPr lang="zh-CN" altLang="en-US" dirty="0"/>
              <a:t>下发分解、项目任务</a:t>
            </a:r>
            <a:r>
              <a:rPr lang="en-US" altLang="zh-CN" dirty="0"/>
              <a:t>-</a:t>
            </a:r>
            <a:r>
              <a:rPr lang="zh-CN" altLang="en-US" dirty="0"/>
              <a:t>计划确认</a:t>
            </a:r>
          </a:p>
        </p:txBody>
      </p:sp>
      <p:pic>
        <p:nvPicPr>
          <p:cNvPr id="4" name="图片 3"/>
          <p:cNvPicPr>
            <a:picLocks noChangeAspect="1"/>
          </p:cNvPicPr>
          <p:nvPr/>
        </p:nvPicPr>
        <p:blipFill>
          <a:blip r:embed="rId2"/>
          <a:stretch>
            <a:fillRect/>
          </a:stretch>
        </p:blipFill>
        <p:spPr>
          <a:xfrm>
            <a:off x="3273281" y="927463"/>
            <a:ext cx="5611232" cy="3029847"/>
          </a:xfrm>
          <a:prstGeom prst="rect">
            <a:avLst/>
          </a:prstGeom>
        </p:spPr>
      </p:pic>
    </p:spTree>
    <p:extLst>
      <p:ext uri="{BB962C8B-B14F-4D97-AF65-F5344CB8AC3E}">
        <p14:creationId xmlns:p14="http://schemas.microsoft.com/office/powerpoint/2010/main" val="3733011333"/>
      </p:ext>
    </p:extLst>
  </p:cSld>
  <p:clrMapOvr>
    <a:masterClrMapping/>
  </p:clrMapOvr>
  <p:transition spd="slow">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3610" y="609538"/>
            <a:ext cx="2880706" cy="2336136"/>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项目计划审批、发布示例说明：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当计划分解完毕，确认无误后，点击审批</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变更单</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点击新建审批单</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选择审批分类为项目计划审批，选择流程模板，填写信息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2.3 </a:t>
            </a:r>
            <a:r>
              <a:rPr lang="zh-CN" altLang="en-US" dirty="0" smtClean="0"/>
              <a:t>项目计划发布</a:t>
            </a:r>
            <a:r>
              <a:rPr lang="en-US" altLang="zh-CN" dirty="0" smtClean="0"/>
              <a:t>KO</a:t>
            </a:r>
            <a:endParaRPr lang="zh-CN" altLang="en-US" dirty="0"/>
          </a:p>
        </p:txBody>
      </p:sp>
      <p:pic>
        <p:nvPicPr>
          <p:cNvPr id="3" name="图片 2"/>
          <p:cNvPicPr>
            <a:picLocks noChangeAspect="1"/>
          </p:cNvPicPr>
          <p:nvPr/>
        </p:nvPicPr>
        <p:blipFill>
          <a:blip r:embed="rId2"/>
          <a:stretch>
            <a:fillRect/>
          </a:stretch>
        </p:blipFill>
        <p:spPr>
          <a:xfrm>
            <a:off x="3592072" y="84015"/>
            <a:ext cx="4178684" cy="2574276"/>
          </a:xfrm>
          <a:prstGeom prst="rect">
            <a:avLst/>
          </a:prstGeom>
        </p:spPr>
      </p:pic>
      <p:pic>
        <p:nvPicPr>
          <p:cNvPr id="7" name="图片 6"/>
          <p:cNvPicPr>
            <a:picLocks noChangeAspect="1"/>
          </p:cNvPicPr>
          <p:nvPr/>
        </p:nvPicPr>
        <p:blipFill>
          <a:blip r:embed="rId3"/>
          <a:stretch>
            <a:fillRect/>
          </a:stretch>
        </p:blipFill>
        <p:spPr>
          <a:xfrm>
            <a:off x="5832566" y="1557786"/>
            <a:ext cx="3138650" cy="3010647"/>
          </a:xfrm>
          <a:prstGeom prst="rect">
            <a:avLst/>
          </a:prstGeom>
        </p:spPr>
      </p:pic>
    </p:spTree>
    <p:extLst>
      <p:ext uri="{BB962C8B-B14F-4D97-AF65-F5344CB8AC3E}">
        <p14:creationId xmlns:p14="http://schemas.microsoft.com/office/powerpoint/2010/main" val="1133704759"/>
      </p:ext>
    </p:extLst>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034" y="618646"/>
            <a:ext cx="3613152" cy="4145342"/>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项目计划审批、发布示例说明：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在弹出的审批单中点击受影响项，可以看到挂接的被审批附件是项目</a:t>
            </a:r>
            <a:r>
              <a:rPr lang="zh-CN" altLang="en-US" sz="1400" dirty="0">
                <a:solidFill>
                  <a:srgbClr val="0070C0"/>
                </a:solidFill>
                <a:latin typeface="微软雅黑 Light" panose="020B0502040204020203" pitchFamily="34" charset="-122"/>
                <a:ea typeface="微软雅黑 Light" panose="020B0502040204020203" pitchFamily="34" charset="-122"/>
              </a:rPr>
              <a:t>。（可以点击</a:t>
            </a:r>
            <a:r>
              <a:rPr lang="zh-CN" altLang="en-US" sz="1400" dirty="0" smtClean="0">
                <a:solidFill>
                  <a:srgbClr val="0070C0"/>
                </a:solidFill>
                <a:latin typeface="微软雅黑 Light" panose="020B0502040204020203" pitchFamily="34" charset="-122"/>
                <a:ea typeface="微软雅黑 Light" panose="020B0502040204020203" pitchFamily="34" charset="-122"/>
              </a:rPr>
              <a:t>打开）</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点击审批单生命周期</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点击人员按钮设置流程节点的审批人员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审批单全部填写完毕后，点击状态的签核中将流程发出，审批人员会在“项目管理</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流程任务”中收到该任务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当流程审批通过后，该项目的任务都会进入分配状态，任务的负责人会在“项目管理</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项目任务</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未决”中收到这些任务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2.3 </a:t>
            </a:r>
            <a:r>
              <a:rPr lang="zh-CN" altLang="en-US" dirty="0" smtClean="0"/>
              <a:t>项目计划发布</a:t>
            </a:r>
            <a:r>
              <a:rPr lang="en-US" altLang="zh-CN" dirty="0" smtClean="0"/>
              <a:t>KO</a:t>
            </a:r>
            <a:endParaRPr lang="zh-CN" altLang="en-US" dirty="0"/>
          </a:p>
        </p:txBody>
      </p:sp>
      <p:pic>
        <p:nvPicPr>
          <p:cNvPr id="11" name="图片 10"/>
          <p:cNvPicPr>
            <a:picLocks noChangeAspect="1"/>
          </p:cNvPicPr>
          <p:nvPr/>
        </p:nvPicPr>
        <p:blipFill>
          <a:blip r:embed="rId2"/>
          <a:stretch>
            <a:fillRect/>
          </a:stretch>
        </p:blipFill>
        <p:spPr>
          <a:xfrm>
            <a:off x="3724186" y="134483"/>
            <a:ext cx="4993057" cy="1420491"/>
          </a:xfrm>
          <a:prstGeom prst="rect">
            <a:avLst/>
          </a:prstGeom>
        </p:spPr>
      </p:pic>
      <p:pic>
        <p:nvPicPr>
          <p:cNvPr id="6" name="图片 5"/>
          <p:cNvPicPr>
            <a:picLocks noChangeAspect="1"/>
          </p:cNvPicPr>
          <p:nvPr/>
        </p:nvPicPr>
        <p:blipFill>
          <a:blip r:embed="rId3"/>
          <a:stretch>
            <a:fillRect/>
          </a:stretch>
        </p:blipFill>
        <p:spPr>
          <a:xfrm>
            <a:off x="3724186" y="1674575"/>
            <a:ext cx="5419814" cy="3468925"/>
          </a:xfrm>
          <a:prstGeom prst="rect">
            <a:avLst/>
          </a:prstGeom>
        </p:spPr>
      </p:pic>
    </p:spTree>
    <p:extLst>
      <p:ext uri="{BB962C8B-B14F-4D97-AF65-F5344CB8AC3E}">
        <p14:creationId xmlns:p14="http://schemas.microsoft.com/office/powerpoint/2010/main" val="2111185463"/>
      </p:ext>
    </p:extLst>
  </p:cSld>
  <p:clrMapOvr>
    <a:masterClrMapping/>
  </p:clrMapOvr>
  <p:transition spd="slow">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0"/>
          </p:nvPr>
        </p:nvSpPr>
        <p:spPr>
          <a:xfrm>
            <a:off x="1770098" y="246108"/>
            <a:ext cx="360000" cy="360000"/>
          </a:xfrm>
        </p:spPr>
        <p:txBody>
          <a:bodyPr>
            <a:normAutofit/>
          </a:bodyPr>
          <a:lstStyle/>
          <a:p>
            <a:r>
              <a:rPr lang="en-US" sz="1800" dirty="0" smtClean="0"/>
              <a:t>1</a:t>
            </a:r>
            <a:endParaRPr lang="en-US" sz="1800" dirty="0"/>
          </a:p>
        </p:txBody>
      </p:sp>
      <p:sp>
        <p:nvSpPr>
          <p:cNvPr id="24" name="Text Placeholder 23"/>
          <p:cNvSpPr>
            <a:spLocks noGrp="1"/>
          </p:cNvSpPr>
          <p:nvPr>
            <p:ph type="body" sz="quarter" idx="12"/>
          </p:nvPr>
        </p:nvSpPr>
        <p:spPr>
          <a:xfrm>
            <a:off x="1770626" y="1731697"/>
            <a:ext cx="360000" cy="360000"/>
          </a:xfrm>
        </p:spPr>
        <p:txBody>
          <a:bodyPr>
            <a:normAutofit/>
          </a:bodyPr>
          <a:lstStyle/>
          <a:p>
            <a:r>
              <a:rPr lang="en-US" sz="1800" dirty="0" smtClean="0"/>
              <a:t>2</a:t>
            </a:r>
            <a:endParaRPr lang="en-US" sz="1800" dirty="0"/>
          </a:p>
        </p:txBody>
      </p:sp>
      <p:sp>
        <p:nvSpPr>
          <p:cNvPr id="26" name="Text Placeholder 25"/>
          <p:cNvSpPr>
            <a:spLocks noGrp="1"/>
          </p:cNvSpPr>
          <p:nvPr>
            <p:ph type="body" sz="quarter" idx="14"/>
          </p:nvPr>
        </p:nvSpPr>
        <p:spPr>
          <a:xfrm>
            <a:off x="1767826" y="2647732"/>
            <a:ext cx="360000" cy="360000"/>
          </a:xfrm>
        </p:spPr>
        <p:txBody>
          <a:bodyPr>
            <a:normAutofit/>
          </a:bodyPr>
          <a:lstStyle/>
          <a:p>
            <a:r>
              <a:rPr lang="en-US" sz="1800" dirty="0" smtClean="0"/>
              <a:t>3</a:t>
            </a:r>
            <a:endParaRPr lang="en-US" sz="1800" dirty="0"/>
          </a:p>
        </p:txBody>
      </p:sp>
      <p:sp>
        <p:nvSpPr>
          <p:cNvPr id="21" name="Title 20"/>
          <p:cNvSpPr>
            <a:spLocks noGrp="1"/>
          </p:cNvSpPr>
          <p:nvPr>
            <p:ph type="title"/>
          </p:nvPr>
        </p:nvSpPr>
        <p:spPr>
          <a:xfrm>
            <a:off x="138053" y="218958"/>
            <a:ext cx="1481808" cy="374073"/>
          </a:xfrm>
        </p:spPr>
        <p:txBody>
          <a:bodyPr/>
          <a:lstStyle/>
          <a:p>
            <a:r>
              <a:rPr lang="en-US" dirty="0" smtClean="0"/>
              <a:t>CONTENTS</a:t>
            </a:r>
            <a:endParaRPr lang="en-US" dirty="0"/>
          </a:p>
        </p:txBody>
      </p:sp>
      <p:sp>
        <p:nvSpPr>
          <p:cNvPr id="10" name="Text Placeholder 22"/>
          <p:cNvSpPr>
            <a:spLocks noGrp="1"/>
          </p:cNvSpPr>
          <p:nvPr>
            <p:ph type="body" sz="quarter" idx="11"/>
          </p:nvPr>
        </p:nvSpPr>
        <p:spPr>
          <a:xfrm>
            <a:off x="2486379" y="246108"/>
            <a:ext cx="1811302" cy="360000"/>
          </a:xfrm>
          <a:solidFill>
            <a:schemeClr val="bg1"/>
          </a:solidFill>
        </p:spPr>
        <p:txBody>
          <a:bodyPr vert="horz" lIns="288000" tIns="36000" rIns="72000" bIns="36000" rtlCol="0" anchor="ctr">
            <a:normAutofit/>
          </a:bodyPr>
          <a:lstStyle/>
          <a:p>
            <a:r>
              <a:rPr lang="zh-CN" altLang="en-US" sz="1800" b="1" dirty="0" smtClean="0">
                <a:solidFill>
                  <a:srgbClr val="006699"/>
                </a:solidFill>
              </a:rPr>
              <a:t>后台维护</a:t>
            </a:r>
            <a:endParaRPr lang="zh-CN" altLang="en-US" sz="1800" b="1" dirty="0">
              <a:solidFill>
                <a:srgbClr val="006699"/>
              </a:solidFill>
            </a:endParaRPr>
          </a:p>
        </p:txBody>
      </p:sp>
      <p:sp>
        <p:nvSpPr>
          <p:cNvPr id="11" name="Text Placeholder 30"/>
          <p:cNvSpPr>
            <a:spLocks noGrp="1"/>
          </p:cNvSpPr>
          <p:nvPr>
            <p:ph type="body" sz="quarter" idx="19"/>
          </p:nvPr>
        </p:nvSpPr>
        <p:spPr>
          <a:xfrm>
            <a:off x="2375211" y="1745194"/>
            <a:ext cx="1922470" cy="360000"/>
          </a:xfrm>
          <a:solidFill>
            <a:schemeClr val="bg1"/>
          </a:solidFill>
        </p:spPr>
        <p:txBody>
          <a:bodyPr vert="horz" lIns="288000" tIns="36000" rIns="72000" bIns="36000" rtlCol="0" anchor="ctr">
            <a:normAutofit/>
          </a:bodyPr>
          <a:lstStyle/>
          <a:p>
            <a:r>
              <a:rPr lang="zh-CN" altLang="en-US" sz="1800" dirty="0" smtClean="0">
                <a:solidFill>
                  <a:srgbClr val="006699"/>
                </a:solidFill>
              </a:rPr>
              <a:t>车型项目构建</a:t>
            </a:r>
            <a:endParaRPr lang="en-US" altLang="zh-CN" sz="1800" dirty="0" smtClean="0">
              <a:solidFill>
                <a:srgbClr val="006699"/>
              </a:solidFill>
            </a:endParaRPr>
          </a:p>
        </p:txBody>
      </p:sp>
      <p:sp>
        <p:nvSpPr>
          <p:cNvPr id="13" name="Text Placeholder 30"/>
          <p:cNvSpPr>
            <a:spLocks noGrp="1"/>
          </p:cNvSpPr>
          <p:nvPr>
            <p:ph type="body" sz="quarter" idx="19"/>
          </p:nvPr>
        </p:nvSpPr>
        <p:spPr>
          <a:xfrm>
            <a:off x="2375211" y="2666208"/>
            <a:ext cx="2608269" cy="360000"/>
          </a:xfrm>
          <a:solidFill>
            <a:srgbClr val="006699"/>
          </a:solidFill>
        </p:spPr>
        <p:txBody>
          <a:bodyPr vert="horz" lIns="288000" tIns="36000" rIns="72000" bIns="36000" rtlCol="0" anchor="ctr">
            <a:normAutofit/>
          </a:bodyPr>
          <a:lstStyle/>
          <a:p>
            <a:r>
              <a:rPr lang="zh-CN" altLang="en-US" sz="1800" dirty="0" smtClean="0">
                <a:solidFill>
                  <a:schemeClr val="bg1"/>
                </a:solidFill>
              </a:rPr>
              <a:t>车型项目工作</a:t>
            </a:r>
            <a:endParaRPr lang="en-US" altLang="zh-CN" sz="1800" dirty="0">
              <a:solidFill>
                <a:schemeClr val="bg1"/>
              </a:solidFill>
            </a:endParaRPr>
          </a:p>
        </p:txBody>
      </p:sp>
      <p:sp>
        <p:nvSpPr>
          <p:cNvPr id="15" name="Text Placeholder 30"/>
          <p:cNvSpPr>
            <a:spLocks noGrp="1"/>
          </p:cNvSpPr>
          <p:nvPr>
            <p:ph type="body" sz="quarter" idx="19"/>
          </p:nvPr>
        </p:nvSpPr>
        <p:spPr>
          <a:xfrm>
            <a:off x="2430573" y="2066007"/>
            <a:ext cx="5040000" cy="579713"/>
          </a:xfrm>
          <a:noFill/>
        </p:spPr>
        <p:txBody>
          <a:bodyPr vert="horz" lIns="288000" tIns="36000" rIns="72000" bIns="36000" rtlCol="0" anchor="ctr">
            <a:normAutofit fontScale="92500" lnSpcReduction="10000"/>
          </a:bodyPr>
          <a:lstStyle/>
          <a:p>
            <a:pPr>
              <a:lnSpc>
                <a:spcPct val="110000"/>
              </a:lnSpc>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2.1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项目数据维护，包括</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WBS</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排程、人员及分派、试装车号等</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10000"/>
              </a:lnSpc>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2.2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项目任务</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下发分解、项目任务</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计划确认</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pPr>
              <a:lnSpc>
                <a:spcPct val="110000"/>
              </a:lnSpc>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2.3 </a:t>
            </a:r>
            <a:r>
              <a:rPr lang="zh-CN" altLang="en-US" sz="1200" dirty="0" smtClean="0">
                <a:solidFill>
                  <a:schemeClr val="bg1">
                    <a:lumMod val="50000"/>
                  </a:schemeClr>
                </a:solidFill>
                <a:latin typeface="微软雅黑 Light" panose="020B0502040204020203" pitchFamily="34" charset="-122"/>
                <a:ea typeface="微软雅黑 Light" panose="020B0502040204020203" pitchFamily="34" charset="-122"/>
              </a:rPr>
              <a:t>项目计划发布</a:t>
            </a:r>
            <a:r>
              <a:rPr lang="en-US" altLang="zh-CN" sz="1200" dirty="0" smtClean="0">
                <a:solidFill>
                  <a:schemeClr val="bg1">
                    <a:lumMod val="50000"/>
                  </a:schemeClr>
                </a:solidFill>
                <a:latin typeface="微软雅黑 Light" panose="020B0502040204020203" pitchFamily="34" charset="-122"/>
                <a:ea typeface="微软雅黑 Light" panose="020B0502040204020203" pitchFamily="34" charset="-122"/>
              </a:rPr>
              <a:t>KO</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6" name="Text Placeholder 30"/>
          <p:cNvSpPr>
            <a:spLocks noGrp="1"/>
          </p:cNvSpPr>
          <p:nvPr>
            <p:ph type="body" sz="quarter" idx="19"/>
          </p:nvPr>
        </p:nvSpPr>
        <p:spPr>
          <a:xfrm>
            <a:off x="2430573" y="2980601"/>
            <a:ext cx="5040000" cy="1678054"/>
          </a:xfrm>
          <a:noFill/>
        </p:spPr>
        <p:txBody>
          <a:bodyPr vert="horz" lIns="288000" tIns="36000" rIns="72000" bIns="36000" rtlCol="0" anchor="ctr">
            <a:normAutofit/>
          </a:bodyPr>
          <a:lstStyle/>
          <a:p>
            <a:r>
              <a:rPr lang="en-US" altLang="zh-CN" sz="1200" dirty="0">
                <a:latin typeface="微软雅黑 Light" panose="020B0502040204020203" pitchFamily="34" charset="-122"/>
                <a:ea typeface="微软雅黑 Light" panose="020B0502040204020203" pitchFamily="34" charset="-122"/>
              </a:rPr>
              <a:t>3.1 </a:t>
            </a:r>
            <a:r>
              <a:rPr lang="zh-CN" altLang="en-US" sz="1200" dirty="0" smtClean="0">
                <a:latin typeface="微软雅黑 Light" panose="020B0502040204020203" pitchFamily="34" charset="-122"/>
                <a:ea typeface="微软雅黑 Light" panose="020B0502040204020203" pitchFamily="34" charset="-122"/>
              </a:rPr>
              <a:t>项目管理</a:t>
            </a:r>
            <a:r>
              <a:rPr lang="en-US" altLang="zh-CN" sz="1200"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项目任务</a:t>
            </a:r>
            <a:r>
              <a:rPr lang="en-US" altLang="zh-CN" sz="1200"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复核任务</a:t>
            </a:r>
            <a:endParaRPr lang="en-US" altLang="zh-CN" sz="1200" dirty="0" smtClean="0">
              <a:latin typeface="微软雅黑 Light" panose="020B0502040204020203" pitchFamily="34" charset="-122"/>
              <a:ea typeface="微软雅黑 Light" panose="020B0502040204020203" pitchFamily="34" charset="-122"/>
            </a:endParaRPr>
          </a:p>
          <a:p>
            <a:r>
              <a:rPr lang="en-US" altLang="zh-CN" sz="1200" dirty="0" smtClean="0">
                <a:latin typeface="微软雅黑 Light" panose="020B0502040204020203" pitchFamily="34" charset="-122"/>
                <a:ea typeface="微软雅黑 Light" panose="020B0502040204020203" pitchFamily="34" charset="-122"/>
              </a:rPr>
              <a:t>3.2 </a:t>
            </a:r>
            <a:r>
              <a:rPr lang="zh-CN" altLang="en-US" sz="1200" dirty="0" smtClean="0">
                <a:latin typeface="微软雅黑 Light" panose="020B0502040204020203" pitchFamily="34" charset="-122"/>
                <a:ea typeface="微软雅黑 Light" panose="020B0502040204020203" pitchFamily="34" charset="-122"/>
              </a:rPr>
              <a:t>项目管理</a:t>
            </a:r>
            <a:r>
              <a:rPr lang="en-US" altLang="zh-CN" sz="1200"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流程任务、</a:t>
            </a:r>
            <a:r>
              <a:rPr lang="en-US" altLang="zh-CN" sz="1200" dirty="0" smtClean="0">
                <a:latin typeface="微软雅黑 Light" panose="020B0502040204020203" pitchFamily="34" charset="-122"/>
                <a:ea typeface="微软雅黑 Light" panose="020B0502040204020203" pitchFamily="34" charset="-122"/>
              </a:rPr>
              <a:t>Gate</a:t>
            </a:r>
            <a:r>
              <a:rPr lang="zh-CN" altLang="en-US" sz="1200" dirty="0" smtClean="0">
                <a:latin typeface="微软雅黑 Light" panose="020B0502040204020203" pitchFamily="34" charset="-122"/>
                <a:ea typeface="微软雅黑 Light" panose="020B0502040204020203" pitchFamily="34" charset="-122"/>
              </a:rPr>
              <a:t>任务、</a:t>
            </a:r>
            <a:r>
              <a:rPr lang="en-US" altLang="zh-CN" sz="1200" dirty="0" smtClean="0">
                <a:latin typeface="微软雅黑 Light" panose="020B0502040204020203" pitchFamily="34" charset="-122"/>
                <a:ea typeface="微软雅黑 Light" panose="020B0502040204020203" pitchFamily="34" charset="-122"/>
              </a:rPr>
              <a:t>KPI</a:t>
            </a:r>
            <a:r>
              <a:rPr lang="zh-CN" altLang="en-US" sz="1200" dirty="0" smtClean="0">
                <a:latin typeface="微软雅黑 Light" panose="020B0502040204020203" pitchFamily="34" charset="-122"/>
                <a:ea typeface="微软雅黑 Light" panose="020B0502040204020203" pitchFamily="34" charset="-122"/>
              </a:rPr>
              <a:t>任务管理</a:t>
            </a:r>
            <a:endParaRPr lang="en-US" altLang="zh-CN" sz="1200" dirty="0" smtClean="0">
              <a:latin typeface="微软雅黑 Light" panose="020B0502040204020203" pitchFamily="34" charset="-122"/>
              <a:ea typeface="微软雅黑 Light" panose="020B0502040204020203" pitchFamily="34" charset="-122"/>
            </a:endParaRPr>
          </a:p>
          <a:p>
            <a:r>
              <a:rPr lang="en-US" altLang="zh-CN" sz="1200" dirty="0" smtClean="0">
                <a:latin typeface="微软雅黑 Light" panose="020B0502040204020203" pitchFamily="34" charset="-122"/>
                <a:ea typeface="微软雅黑 Light" panose="020B0502040204020203" pitchFamily="34" charset="-122"/>
              </a:rPr>
              <a:t>3.3 </a:t>
            </a:r>
            <a:r>
              <a:rPr lang="zh-CN" altLang="en-US" sz="1200" dirty="0" smtClean="0">
                <a:latin typeface="微软雅黑 Light" panose="020B0502040204020203" pitchFamily="34" charset="-122"/>
                <a:ea typeface="微软雅黑 Light" panose="020B0502040204020203" pitchFamily="34" charset="-122"/>
              </a:rPr>
              <a:t>会议和会议纪要：</a:t>
            </a:r>
            <a:endParaRPr lang="en-US" altLang="zh-CN" sz="1200" dirty="0" smtClean="0">
              <a:latin typeface="微软雅黑 Light" panose="020B0502040204020203" pitchFamily="34" charset="-122"/>
              <a:ea typeface="微软雅黑 Light" panose="020B0502040204020203" pitchFamily="34" charset="-122"/>
            </a:endParaRPr>
          </a:p>
          <a:p>
            <a:r>
              <a:rPr lang="en-US" altLang="zh-CN" sz="1200" dirty="0" smtClean="0">
                <a:latin typeface="微软雅黑 Light" panose="020B0502040204020203" pitchFamily="34" charset="-122"/>
                <a:ea typeface="微软雅黑 Light" panose="020B0502040204020203" pitchFamily="34" charset="-122"/>
              </a:rPr>
              <a:t>3.3 </a:t>
            </a:r>
            <a:r>
              <a:rPr lang="zh-CN" altLang="en-US" sz="1200" dirty="0" smtClean="0">
                <a:latin typeface="微软雅黑 Light" panose="020B0502040204020203" pitchFamily="34" charset="-122"/>
                <a:ea typeface="微软雅黑 Light" panose="020B0502040204020203" pitchFamily="34" charset="-122"/>
              </a:rPr>
              <a:t>项目管理</a:t>
            </a:r>
            <a:r>
              <a:rPr lang="en-US" altLang="zh-CN" sz="1200"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问题：我提出的问题，我对策的问题，待评定的问题</a:t>
            </a:r>
            <a:endParaRPr lang="en-US" altLang="zh-CN" sz="1200" dirty="0" smtClean="0">
              <a:latin typeface="微软雅黑 Light" panose="020B0502040204020203" pitchFamily="34" charset="-122"/>
              <a:ea typeface="微软雅黑 Light" panose="020B0502040204020203" pitchFamily="34" charset="-122"/>
            </a:endParaRPr>
          </a:p>
          <a:p>
            <a:r>
              <a:rPr lang="en-US" altLang="zh-CN" sz="1200" dirty="0" smtClean="0">
                <a:latin typeface="微软雅黑 Light" panose="020B0502040204020203" pitchFamily="34" charset="-122"/>
                <a:ea typeface="微软雅黑 Light" panose="020B0502040204020203" pitchFamily="34" charset="-122"/>
              </a:rPr>
              <a:t>3.4 </a:t>
            </a:r>
            <a:r>
              <a:rPr lang="zh-CN" altLang="en-US" sz="1200" dirty="0" smtClean="0">
                <a:latin typeface="微软雅黑 Light" panose="020B0502040204020203" pitchFamily="34" charset="-122"/>
                <a:ea typeface="微软雅黑 Light" panose="020B0502040204020203" pitchFamily="34" charset="-122"/>
              </a:rPr>
              <a:t>项目</a:t>
            </a:r>
            <a:r>
              <a:rPr lang="en-US" altLang="zh-CN" sz="1200"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变更：人员变更维护，计划变更单、项目基线</a:t>
            </a:r>
            <a:endParaRPr lang="en-US" altLang="zh-CN" sz="1200" dirty="0" smtClean="0">
              <a:latin typeface="微软雅黑 Light" panose="020B0502040204020203" pitchFamily="34" charset="-122"/>
              <a:ea typeface="微软雅黑 Light" panose="020B0502040204020203" pitchFamily="34" charset="-122"/>
            </a:endParaRPr>
          </a:p>
          <a:p>
            <a:r>
              <a:rPr lang="en-US" altLang="zh-CN" sz="1200" dirty="0" smtClean="0">
                <a:latin typeface="微软雅黑 Light" panose="020B0502040204020203" pitchFamily="34" charset="-122"/>
                <a:ea typeface="微软雅黑 Light" panose="020B0502040204020203" pitchFamily="34" charset="-122"/>
              </a:rPr>
              <a:t>3.5 </a:t>
            </a:r>
            <a:r>
              <a:rPr lang="zh-CN" altLang="en-US" sz="1200" dirty="0" smtClean="0">
                <a:latin typeface="微软雅黑 Light" panose="020B0502040204020203" pitchFamily="34" charset="-122"/>
                <a:ea typeface="微软雅黑 Light" panose="020B0502040204020203" pitchFamily="34" charset="-122"/>
              </a:rPr>
              <a:t>项目</a:t>
            </a:r>
            <a:r>
              <a:rPr lang="en-US" altLang="zh-CN" sz="1200"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文档交付物上传下载</a:t>
            </a:r>
            <a:endParaRPr lang="en-US" altLang="zh-CN" sz="1200" dirty="0" smtClean="0">
              <a:latin typeface="微软雅黑 Light" panose="020B0502040204020203" pitchFamily="34" charset="-122"/>
              <a:ea typeface="微软雅黑 Light" panose="020B0502040204020203" pitchFamily="34" charset="-122"/>
            </a:endParaRPr>
          </a:p>
          <a:p>
            <a:r>
              <a:rPr lang="en-US" altLang="zh-CN" sz="1200" dirty="0" smtClean="0">
                <a:latin typeface="微软雅黑 Light" panose="020B0502040204020203" pitchFamily="34" charset="-122"/>
                <a:ea typeface="微软雅黑 Light" panose="020B0502040204020203" pitchFamily="34" charset="-122"/>
              </a:rPr>
              <a:t>3.6 </a:t>
            </a:r>
            <a:r>
              <a:rPr lang="zh-CN" altLang="en-US" sz="1200" dirty="0" smtClean="0">
                <a:latin typeface="微软雅黑 Light" panose="020B0502040204020203" pitchFamily="34" charset="-122"/>
                <a:ea typeface="微软雅黑 Light" panose="020B0502040204020203" pitchFamily="34" charset="-122"/>
              </a:rPr>
              <a:t>项目</a:t>
            </a:r>
            <a:r>
              <a:rPr lang="en-US" altLang="zh-CN" sz="1200" dirty="0" smtClean="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问题，风险</a:t>
            </a:r>
            <a:endParaRPr lang="en-US" altLang="zh-CN" sz="1200" dirty="0" smtClean="0">
              <a:latin typeface="微软雅黑 Light" panose="020B0502040204020203" pitchFamily="34" charset="-122"/>
              <a:ea typeface="微软雅黑 Light" panose="020B0502040204020203" pitchFamily="34" charset="-122"/>
            </a:endParaRPr>
          </a:p>
          <a:p>
            <a:r>
              <a:rPr lang="en-US" altLang="zh-CN" sz="1200" dirty="0">
                <a:latin typeface="微软雅黑 Light" panose="020B0502040204020203" pitchFamily="34" charset="-122"/>
                <a:ea typeface="微软雅黑 Light" panose="020B0502040204020203" pitchFamily="34" charset="-122"/>
              </a:rPr>
              <a:t>3.7 </a:t>
            </a:r>
            <a:r>
              <a:rPr lang="zh-CN" altLang="en-US" sz="1200" dirty="0">
                <a:latin typeface="微软雅黑 Light" panose="020B0502040204020203" pitchFamily="34" charset="-122"/>
                <a:ea typeface="微软雅黑 Light" panose="020B0502040204020203" pitchFamily="34" charset="-122"/>
              </a:rPr>
              <a:t>投资数据</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含费用申请</a:t>
            </a:r>
            <a:r>
              <a:rPr lang="en-US" altLang="zh-CN" sz="1200" dirty="0">
                <a:latin typeface="微软雅黑 Light" panose="020B0502040204020203" pitchFamily="34" charset="-122"/>
                <a:ea typeface="微软雅黑 Light" panose="020B0502040204020203" pitchFamily="34" charset="-122"/>
              </a:rPr>
              <a:t>)</a:t>
            </a:r>
            <a:r>
              <a:rPr lang="zh-CN" altLang="en-US" sz="1200" dirty="0" smtClean="0">
                <a:latin typeface="微软雅黑 Light" panose="020B0502040204020203" pitchFamily="34" charset="-122"/>
                <a:ea typeface="微软雅黑 Light" panose="020B0502040204020203" pitchFamily="34" charset="-122"/>
              </a:rPr>
              <a:t>查看</a:t>
            </a:r>
            <a:endParaRPr lang="en-US" altLang="zh-CN" sz="1200" dirty="0">
              <a:latin typeface="微软雅黑 Light" panose="020B0502040204020203" pitchFamily="34" charset="-122"/>
              <a:ea typeface="微软雅黑 Light" panose="020B0502040204020203" pitchFamily="34" charset="-122"/>
            </a:endParaRPr>
          </a:p>
        </p:txBody>
      </p:sp>
      <p:sp>
        <p:nvSpPr>
          <p:cNvPr id="17" name="Text Placeholder 30"/>
          <p:cNvSpPr>
            <a:spLocks noGrp="1"/>
          </p:cNvSpPr>
          <p:nvPr>
            <p:ph type="body" sz="quarter" idx="19"/>
          </p:nvPr>
        </p:nvSpPr>
        <p:spPr>
          <a:xfrm>
            <a:off x="2430573" y="593031"/>
            <a:ext cx="2115830" cy="1165240"/>
          </a:xfrm>
          <a:noFill/>
        </p:spPr>
        <p:txBody>
          <a:bodyPr vert="horz" lIns="288000" tIns="36000" rIns="72000" bIns="36000" rtlCol="0" anchor="ctr">
            <a:normAutofit/>
          </a:bodyPr>
          <a:lstStyle/>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1.1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部门和人员维护</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1.2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项目模板维护</a:t>
            </a: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1.3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流程模板维护</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1.4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自定义键值维护</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a:p>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1.5 </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公司日历建立</a:t>
            </a:r>
          </a:p>
        </p:txBody>
      </p:sp>
    </p:spTree>
    <p:extLst>
      <p:ext uri="{BB962C8B-B14F-4D97-AF65-F5344CB8AC3E}">
        <p14:creationId xmlns:p14="http://schemas.microsoft.com/office/powerpoint/2010/main" val="2968643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3096988" cy="465947"/>
          </a:xfrm>
        </p:spPr>
        <p:txBody>
          <a:bodyPr vert="horz" lIns="87916" tIns="43957" rIns="87916" bIns="43957" rtlCol="0" anchor="ctr">
            <a:noAutofit/>
          </a:bodyPr>
          <a:lstStyle/>
          <a:p>
            <a:pPr fontAlgn="base">
              <a:spcAft>
                <a:spcPct val="0"/>
              </a:spcAft>
            </a:pPr>
            <a:r>
              <a:rPr lang="zh-CN" altLang="en-US" dirty="0" smtClean="0"/>
              <a:t>项目工作</a:t>
            </a:r>
            <a:r>
              <a:rPr lang="en-US" altLang="zh-CN" dirty="0" smtClean="0"/>
              <a:t>—</a:t>
            </a:r>
            <a:r>
              <a:rPr lang="zh-CN" altLang="en-US" dirty="0" smtClean="0"/>
              <a:t>首页看板</a:t>
            </a:r>
            <a:endParaRPr lang="zh-CN" altLang="en-US" dirty="0"/>
          </a:p>
        </p:txBody>
      </p:sp>
      <p:sp>
        <p:nvSpPr>
          <p:cNvPr id="2" name="文本框 1"/>
          <p:cNvSpPr txBox="1"/>
          <p:nvPr/>
        </p:nvSpPr>
        <p:spPr>
          <a:xfrm>
            <a:off x="2978332" y="176064"/>
            <a:ext cx="5193577" cy="401000"/>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所有的人员登录系统后，可从首页看板看到自己负责的各项任务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1804917" y="887283"/>
            <a:ext cx="1005840" cy="465300"/>
          </a:xfrm>
          <a:prstGeom prst="rect">
            <a:avLst/>
          </a:prstGeom>
          <a:noFill/>
        </p:spPr>
        <p:txBody>
          <a:bodyPr wrap="square" lIns="3600" tIns="3600" rIns="3600" bIns="3600" rtlCol="0">
            <a:spAutoFit/>
          </a:bodyPr>
          <a:lstStyle/>
          <a:p>
            <a:r>
              <a:rPr lang="zh-CN" altLang="en-US" sz="1000" dirty="0" smtClean="0"/>
              <a:t>项目管理员创建，需要登录人进行分解的项目任务</a:t>
            </a:r>
            <a:endParaRPr lang="zh-CN" altLang="en-US" sz="1000" dirty="0"/>
          </a:p>
        </p:txBody>
      </p:sp>
      <p:sp>
        <p:nvSpPr>
          <p:cNvPr id="7" name="文本框 6"/>
          <p:cNvSpPr txBox="1"/>
          <p:nvPr/>
        </p:nvSpPr>
        <p:spPr>
          <a:xfrm>
            <a:off x="4102823" y="885466"/>
            <a:ext cx="1104733" cy="468935"/>
          </a:xfrm>
          <a:prstGeom prst="rect">
            <a:avLst/>
          </a:prstGeom>
          <a:noFill/>
        </p:spPr>
        <p:txBody>
          <a:bodyPr wrap="square" lIns="3600" tIns="3600" rIns="3600" bIns="3600" rtlCol="0">
            <a:spAutoFit/>
          </a:bodyPr>
          <a:lstStyle/>
          <a:p>
            <a:r>
              <a:rPr lang="zh-CN" altLang="en-US" sz="1000" dirty="0" smtClean="0"/>
              <a:t>部</a:t>
            </a:r>
            <a:r>
              <a:rPr lang="en-US" altLang="zh-CN" sz="1000" dirty="0" smtClean="0"/>
              <a:t>/</a:t>
            </a:r>
            <a:r>
              <a:rPr lang="zh-CN" altLang="en-US" sz="1000" dirty="0" smtClean="0"/>
              <a:t>组窗口分解后，需要当前登录人确认的任务</a:t>
            </a:r>
            <a:endParaRPr lang="zh-CN" altLang="en-US" sz="1000" dirty="0"/>
          </a:p>
        </p:txBody>
      </p:sp>
      <p:sp>
        <p:nvSpPr>
          <p:cNvPr id="8" name="文本框 7"/>
          <p:cNvSpPr txBox="1"/>
          <p:nvPr/>
        </p:nvSpPr>
        <p:spPr>
          <a:xfrm>
            <a:off x="6612666" y="3622420"/>
            <a:ext cx="933909" cy="622823"/>
          </a:xfrm>
          <a:prstGeom prst="rect">
            <a:avLst/>
          </a:prstGeom>
          <a:noFill/>
        </p:spPr>
        <p:txBody>
          <a:bodyPr wrap="square" lIns="3600" tIns="3600" rIns="3600" bIns="3600" rtlCol="0">
            <a:spAutoFit/>
          </a:bodyPr>
          <a:lstStyle/>
          <a:p>
            <a:r>
              <a:rPr lang="zh-CN" altLang="en-US" sz="1000" dirty="0" smtClean="0"/>
              <a:t>登录人提出的问题在收到对策回复后，需要登录人判定的问题</a:t>
            </a:r>
            <a:endParaRPr lang="zh-CN" altLang="en-US" sz="1000" dirty="0"/>
          </a:p>
        </p:txBody>
      </p:sp>
      <p:sp>
        <p:nvSpPr>
          <p:cNvPr id="9" name="文本框 8"/>
          <p:cNvSpPr txBox="1"/>
          <p:nvPr/>
        </p:nvSpPr>
        <p:spPr>
          <a:xfrm>
            <a:off x="5372429" y="3699364"/>
            <a:ext cx="747656" cy="468935"/>
          </a:xfrm>
          <a:prstGeom prst="rect">
            <a:avLst/>
          </a:prstGeom>
          <a:noFill/>
        </p:spPr>
        <p:txBody>
          <a:bodyPr wrap="square" lIns="3600" tIns="3600" rIns="3600" bIns="3600" rtlCol="0">
            <a:spAutoFit/>
          </a:bodyPr>
          <a:lstStyle/>
          <a:p>
            <a:r>
              <a:rPr lang="zh-CN" altLang="en-US" sz="1000" dirty="0" smtClean="0"/>
              <a:t>登录人是问题对策人的所有问题</a:t>
            </a:r>
            <a:endParaRPr lang="zh-CN" altLang="en-US" sz="1000" dirty="0"/>
          </a:p>
        </p:txBody>
      </p:sp>
      <p:sp>
        <p:nvSpPr>
          <p:cNvPr id="10" name="文本框 9"/>
          <p:cNvSpPr txBox="1"/>
          <p:nvPr/>
        </p:nvSpPr>
        <p:spPr>
          <a:xfrm>
            <a:off x="4313386" y="3776308"/>
            <a:ext cx="566461" cy="315047"/>
          </a:xfrm>
          <a:prstGeom prst="rect">
            <a:avLst/>
          </a:prstGeom>
          <a:noFill/>
        </p:spPr>
        <p:txBody>
          <a:bodyPr wrap="square" lIns="3600" tIns="3600" rIns="3600" bIns="3600" rtlCol="0">
            <a:spAutoFit/>
          </a:bodyPr>
          <a:lstStyle/>
          <a:p>
            <a:r>
              <a:rPr lang="zh-CN" altLang="en-US" sz="1000" dirty="0" smtClean="0"/>
              <a:t>登录人提出的问题</a:t>
            </a:r>
            <a:endParaRPr lang="zh-CN" altLang="en-US" sz="1000" dirty="0"/>
          </a:p>
        </p:txBody>
      </p:sp>
      <p:sp>
        <p:nvSpPr>
          <p:cNvPr id="11" name="文本框 10"/>
          <p:cNvSpPr txBox="1"/>
          <p:nvPr/>
        </p:nvSpPr>
        <p:spPr>
          <a:xfrm>
            <a:off x="3132332" y="3699364"/>
            <a:ext cx="688472" cy="468935"/>
          </a:xfrm>
          <a:prstGeom prst="rect">
            <a:avLst/>
          </a:prstGeom>
          <a:noFill/>
        </p:spPr>
        <p:txBody>
          <a:bodyPr wrap="square" lIns="3600" tIns="3600" rIns="3600" bIns="3600" rtlCol="0">
            <a:spAutoFit/>
          </a:bodyPr>
          <a:lstStyle/>
          <a:p>
            <a:r>
              <a:rPr lang="zh-CN" altLang="en-US" sz="1000" dirty="0" smtClean="0"/>
              <a:t>登录人发起或被邀请参加的会议</a:t>
            </a:r>
            <a:endParaRPr lang="zh-CN" altLang="en-US" sz="1000" dirty="0"/>
          </a:p>
        </p:txBody>
      </p:sp>
      <p:sp>
        <p:nvSpPr>
          <p:cNvPr id="12" name="文本框 11"/>
          <p:cNvSpPr txBox="1"/>
          <p:nvPr/>
        </p:nvSpPr>
        <p:spPr>
          <a:xfrm>
            <a:off x="1975924" y="3699364"/>
            <a:ext cx="663827" cy="468935"/>
          </a:xfrm>
          <a:prstGeom prst="rect">
            <a:avLst/>
          </a:prstGeom>
          <a:noFill/>
        </p:spPr>
        <p:txBody>
          <a:bodyPr wrap="square" lIns="3600" tIns="3600" rIns="3600" bIns="3600" rtlCol="0">
            <a:spAutoFit/>
          </a:bodyPr>
          <a:lstStyle/>
          <a:p>
            <a:r>
              <a:rPr lang="zh-CN" altLang="en-US" sz="1000" dirty="0" smtClean="0"/>
              <a:t>需要</a:t>
            </a:r>
            <a:r>
              <a:rPr lang="zh-CN" altLang="en-US" sz="1000" dirty="0"/>
              <a:t>登录人</a:t>
            </a:r>
            <a:r>
              <a:rPr lang="zh-CN" altLang="en-US" sz="1000" dirty="0" smtClean="0"/>
              <a:t>批准</a:t>
            </a:r>
            <a:r>
              <a:rPr lang="en-US" altLang="zh-CN" sz="1000" dirty="0" smtClean="0"/>
              <a:t>/</a:t>
            </a:r>
            <a:r>
              <a:rPr lang="zh-CN" altLang="en-US" sz="1000" dirty="0" smtClean="0"/>
              <a:t>建议的流程任务</a:t>
            </a:r>
            <a:endParaRPr lang="zh-CN" altLang="en-US" sz="1000" dirty="0"/>
          </a:p>
        </p:txBody>
      </p:sp>
      <p:sp>
        <p:nvSpPr>
          <p:cNvPr id="13" name="文本框 12"/>
          <p:cNvSpPr txBox="1"/>
          <p:nvPr/>
        </p:nvSpPr>
        <p:spPr>
          <a:xfrm>
            <a:off x="2923830" y="808522"/>
            <a:ext cx="1065920" cy="622823"/>
          </a:xfrm>
          <a:prstGeom prst="rect">
            <a:avLst/>
          </a:prstGeom>
          <a:noFill/>
        </p:spPr>
        <p:txBody>
          <a:bodyPr wrap="square" lIns="3600" tIns="3600" rIns="3600" bIns="3600" rtlCol="0">
            <a:spAutoFit/>
          </a:bodyPr>
          <a:lstStyle/>
          <a:p>
            <a:r>
              <a:rPr lang="zh-CN" altLang="en-US" sz="1000" dirty="0" smtClean="0"/>
              <a:t>登录人分解完成后的任务或其他部</a:t>
            </a:r>
            <a:r>
              <a:rPr lang="en-US" altLang="zh-CN" sz="1000" dirty="0" smtClean="0"/>
              <a:t>/</a:t>
            </a:r>
            <a:r>
              <a:rPr lang="zh-CN" altLang="en-US" sz="1000" dirty="0" smtClean="0"/>
              <a:t>组窗口分配给当前登录人的任务</a:t>
            </a:r>
            <a:endParaRPr lang="zh-CN" altLang="en-US" sz="1000" dirty="0"/>
          </a:p>
        </p:txBody>
      </p:sp>
      <p:sp>
        <p:nvSpPr>
          <p:cNvPr id="14" name="文本框 13"/>
          <p:cNvSpPr txBox="1"/>
          <p:nvPr/>
        </p:nvSpPr>
        <p:spPr>
          <a:xfrm>
            <a:off x="5320629" y="885466"/>
            <a:ext cx="1097278" cy="468935"/>
          </a:xfrm>
          <a:prstGeom prst="rect">
            <a:avLst/>
          </a:prstGeom>
          <a:noFill/>
        </p:spPr>
        <p:txBody>
          <a:bodyPr wrap="square" lIns="3600" tIns="3600" rIns="3600" bIns="3600" rtlCol="0">
            <a:spAutoFit/>
          </a:bodyPr>
          <a:lstStyle/>
          <a:p>
            <a:r>
              <a:rPr lang="zh-CN" altLang="en-US" sz="1000" dirty="0" smtClean="0"/>
              <a:t>项目计划发布后，当前登录人需要完成的任务</a:t>
            </a:r>
            <a:endParaRPr lang="zh-CN" altLang="en-US" sz="1000" dirty="0"/>
          </a:p>
        </p:txBody>
      </p:sp>
      <p:sp>
        <p:nvSpPr>
          <p:cNvPr id="15" name="文本框 14"/>
          <p:cNvSpPr txBox="1"/>
          <p:nvPr/>
        </p:nvSpPr>
        <p:spPr>
          <a:xfrm>
            <a:off x="6530981" y="885466"/>
            <a:ext cx="1097278" cy="468935"/>
          </a:xfrm>
          <a:prstGeom prst="rect">
            <a:avLst/>
          </a:prstGeom>
          <a:noFill/>
        </p:spPr>
        <p:txBody>
          <a:bodyPr wrap="square" lIns="3600" tIns="3600" rIns="3600" bIns="3600" rtlCol="0">
            <a:spAutoFit/>
          </a:bodyPr>
          <a:lstStyle/>
          <a:p>
            <a:r>
              <a:rPr lang="zh-CN" altLang="en-US" sz="1000" dirty="0" smtClean="0"/>
              <a:t>其他成员任务完成后，需要当前登录人复核的任务</a:t>
            </a:r>
            <a:endParaRPr lang="zh-CN" altLang="en-US" sz="1000" dirty="0"/>
          </a:p>
        </p:txBody>
      </p:sp>
      <p:pic>
        <p:nvPicPr>
          <p:cNvPr id="4" name="图片 3"/>
          <p:cNvPicPr>
            <a:picLocks noChangeAspect="1"/>
          </p:cNvPicPr>
          <p:nvPr/>
        </p:nvPicPr>
        <p:blipFill rotWithShape="1">
          <a:blip r:embed="rId2"/>
          <a:srcRect l="48179" t="10121" b="53565"/>
          <a:stretch/>
        </p:blipFill>
        <p:spPr>
          <a:xfrm>
            <a:off x="2587343" y="1554354"/>
            <a:ext cx="3885913" cy="1908869"/>
          </a:xfrm>
          <a:prstGeom prst="rect">
            <a:avLst/>
          </a:prstGeom>
          <a:solidFill>
            <a:schemeClr val="bg1"/>
          </a:solidFill>
          <a:ln>
            <a:solidFill>
              <a:srgbClr val="005386"/>
            </a:solidFill>
          </a:ln>
        </p:spPr>
      </p:pic>
      <p:cxnSp>
        <p:nvCxnSpPr>
          <p:cNvPr id="17" name="直接箭头连接符 16"/>
          <p:cNvCxnSpPr>
            <a:stCxn id="6" idx="2"/>
          </p:cNvCxnSpPr>
          <p:nvPr/>
        </p:nvCxnSpPr>
        <p:spPr>
          <a:xfrm>
            <a:off x="2307837" y="1352583"/>
            <a:ext cx="631656" cy="7435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455126" y="1485532"/>
            <a:ext cx="236177" cy="5261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2"/>
          </p:cNvCxnSpPr>
          <p:nvPr/>
        </p:nvCxnSpPr>
        <p:spPr>
          <a:xfrm flipH="1">
            <a:off x="4530300" y="1354401"/>
            <a:ext cx="124890" cy="6572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4" idx="2"/>
          </p:cNvCxnSpPr>
          <p:nvPr/>
        </p:nvCxnSpPr>
        <p:spPr>
          <a:xfrm flipH="1">
            <a:off x="5207556" y="1354401"/>
            <a:ext cx="661712" cy="6572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5" idx="2"/>
          </p:cNvCxnSpPr>
          <p:nvPr/>
        </p:nvCxnSpPr>
        <p:spPr>
          <a:xfrm flipH="1">
            <a:off x="6046552" y="1354401"/>
            <a:ext cx="1033068" cy="6572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2" idx="0"/>
          </p:cNvCxnSpPr>
          <p:nvPr/>
        </p:nvCxnSpPr>
        <p:spPr>
          <a:xfrm flipV="1">
            <a:off x="2307838" y="2914960"/>
            <a:ext cx="670494" cy="7844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0"/>
          </p:cNvCxnSpPr>
          <p:nvPr/>
        </p:nvCxnSpPr>
        <p:spPr>
          <a:xfrm flipV="1">
            <a:off x="3476568" y="2892667"/>
            <a:ext cx="277576" cy="8066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0" idx="0"/>
          </p:cNvCxnSpPr>
          <p:nvPr/>
        </p:nvCxnSpPr>
        <p:spPr>
          <a:xfrm flipH="1" flipV="1">
            <a:off x="4468977" y="2808675"/>
            <a:ext cx="127640" cy="9676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9" idx="0"/>
          </p:cNvCxnSpPr>
          <p:nvPr/>
        </p:nvCxnSpPr>
        <p:spPr>
          <a:xfrm flipH="1" flipV="1">
            <a:off x="5159353" y="2914959"/>
            <a:ext cx="586904" cy="784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0"/>
          </p:cNvCxnSpPr>
          <p:nvPr/>
        </p:nvCxnSpPr>
        <p:spPr>
          <a:xfrm flipH="1" flipV="1">
            <a:off x="5869269" y="2808676"/>
            <a:ext cx="1210352" cy="8137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476568" y="3151163"/>
            <a:ext cx="626255" cy="16068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0000"/>
              </a:solidFill>
            </a:endParaRPr>
          </a:p>
        </p:txBody>
      </p:sp>
      <p:sp>
        <p:nvSpPr>
          <p:cNvPr id="39" name="文本框 38"/>
          <p:cNvSpPr txBox="1"/>
          <p:nvPr/>
        </p:nvSpPr>
        <p:spPr>
          <a:xfrm>
            <a:off x="3455126" y="4359933"/>
            <a:ext cx="1288660" cy="161159"/>
          </a:xfrm>
          <a:prstGeom prst="rect">
            <a:avLst/>
          </a:prstGeom>
          <a:noFill/>
        </p:spPr>
        <p:txBody>
          <a:bodyPr wrap="square" lIns="3600" tIns="3600" rIns="3600" bIns="3600" rtlCol="0">
            <a:spAutoFit/>
          </a:bodyPr>
          <a:lstStyle/>
          <a:p>
            <a:r>
              <a:rPr lang="zh-CN" altLang="en-US" sz="1000" dirty="0" smtClean="0"/>
              <a:t>登录人接收的流程通知</a:t>
            </a:r>
            <a:endParaRPr lang="zh-CN" altLang="en-US" sz="1000" dirty="0"/>
          </a:p>
        </p:txBody>
      </p:sp>
      <p:cxnSp>
        <p:nvCxnSpPr>
          <p:cNvPr id="41" name="直接箭头连接符 40"/>
          <p:cNvCxnSpPr>
            <a:stCxn id="39" idx="0"/>
            <a:endCxn id="37" idx="2"/>
          </p:cNvCxnSpPr>
          <p:nvPr/>
        </p:nvCxnSpPr>
        <p:spPr>
          <a:xfrm flipH="1" flipV="1">
            <a:off x="3789696" y="3311850"/>
            <a:ext cx="309760" cy="10480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176566"/>
      </p:ext>
    </p:extLst>
  </p:cSld>
  <p:clrMapOvr>
    <a:masterClrMapping/>
  </p:clrMapOvr>
  <p:transition spd="slow">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dirty="0"/>
              <a:t>3.1 </a:t>
            </a:r>
            <a:r>
              <a:rPr lang="zh-CN" altLang="en-US" dirty="0"/>
              <a:t>项目管理</a:t>
            </a:r>
            <a:r>
              <a:rPr lang="en-US" altLang="zh-CN" dirty="0"/>
              <a:t>-</a:t>
            </a:r>
            <a:r>
              <a:rPr lang="zh-CN" altLang="en-US" dirty="0"/>
              <a:t>项目任务</a:t>
            </a:r>
            <a:r>
              <a:rPr lang="en-US" altLang="zh-CN" dirty="0"/>
              <a:t>-</a:t>
            </a:r>
            <a:r>
              <a:rPr lang="zh-CN" altLang="en-US" dirty="0"/>
              <a:t>复核任务</a:t>
            </a:r>
          </a:p>
        </p:txBody>
      </p:sp>
      <p:sp>
        <p:nvSpPr>
          <p:cNvPr id="2" name="文本框 1"/>
          <p:cNvSpPr txBox="1"/>
          <p:nvPr/>
        </p:nvSpPr>
        <p:spPr>
          <a:xfrm>
            <a:off x="358138" y="839971"/>
            <a:ext cx="2632333" cy="2282052"/>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项目管理员复核任务的步骤：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有一些没有指定复核人的项目任务，会发到项目任务的所有者这里，即项目管理员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项目管理员可以进行复核</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2"/>
          <a:stretch>
            <a:fillRect/>
          </a:stretch>
        </p:blipFill>
        <p:spPr>
          <a:xfrm>
            <a:off x="3117038" y="839970"/>
            <a:ext cx="5572227" cy="2444708"/>
          </a:xfrm>
          <a:prstGeom prst="rect">
            <a:avLst/>
          </a:prstGeom>
        </p:spPr>
      </p:pic>
    </p:spTree>
    <p:extLst>
      <p:ext uri="{BB962C8B-B14F-4D97-AF65-F5344CB8AC3E}">
        <p14:creationId xmlns:p14="http://schemas.microsoft.com/office/powerpoint/2010/main" val="4289380392"/>
      </p:ext>
    </p:extLst>
  </p:cSld>
  <p:clrMapOvr>
    <a:masterClrMapping/>
  </p:clrMapOvr>
  <p:transition spd="slow">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dirty="0"/>
              <a:t>3.1 </a:t>
            </a:r>
            <a:r>
              <a:rPr lang="zh-CN" altLang="en-US" dirty="0"/>
              <a:t>项目管理</a:t>
            </a:r>
            <a:r>
              <a:rPr lang="en-US" altLang="zh-CN" dirty="0"/>
              <a:t>-</a:t>
            </a:r>
            <a:r>
              <a:rPr lang="zh-CN" altLang="en-US" dirty="0"/>
              <a:t>项目任务</a:t>
            </a:r>
            <a:r>
              <a:rPr lang="en-US" altLang="zh-CN" dirty="0"/>
              <a:t>-</a:t>
            </a:r>
            <a:r>
              <a:rPr lang="zh-CN" altLang="en-US" dirty="0"/>
              <a:t>复核任务</a:t>
            </a:r>
          </a:p>
        </p:txBody>
      </p:sp>
      <p:sp>
        <p:nvSpPr>
          <p:cNvPr id="2" name="文本框 1"/>
          <p:cNvSpPr txBox="1"/>
          <p:nvPr/>
        </p:nvSpPr>
        <p:spPr>
          <a:xfrm>
            <a:off x="431242" y="661791"/>
            <a:ext cx="3500678" cy="1415204"/>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3"/>
            </a:pPr>
            <a:r>
              <a:rPr lang="zh-CN" altLang="en-US" sz="1400" dirty="0" smtClean="0">
                <a:solidFill>
                  <a:srgbClr val="0070C0"/>
                </a:solidFill>
                <a:latin typeface="微软雅黑 Light" panose="020B0502040204020203" pitchFamily="34" charset="-122"/>
                <a:ea typeface="微软雅黑 Light" panose="020B0502040204020203" pitchFamily="34" charset="-122"/>
              </a:rPr>
              <a:t>或者点开该项目任务，重新指派复核人，点击添加</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3"/>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选择复核人名字，点击提交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3"/>
            </a:pPr>
            <a:r>
              <a:rPr lang="zh-CN" altLang="en-US" sz="1400" dirty="0" smtClean="0">
                <a:solidFill>
                  <a:srgbClr val="0070C0"/>
                </a:solidFill>
                <a:latin typeface="微软雅黑 Light" panose="020B0502040204020203" pitchFamily="34" charset="-122"/>
                <a:ea typeface="微软雅黑 Light" panose="020B0502040204020203" pitchFamily="34" charset="-122"/>
              </a:rPr>
              <a:t>添加后，该复核人会收到该复核任务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2"/>
          <a:stretch>
            <a:fillRect/>
          </a:stretch>
        </p:blipFill>
        <p:spPr>
          <a:xfrm>
            <a:off x="146245" y="2599511"/>
            <a:ext cx="4032895" cy="1743955"/>
          </a:xfrm>
          <a:prstGeom prst="rect">
            <a:avLst/>
          </a:prstGeom>
        </p:spPr>
      </p:pic>
      <p:pic>
        <p:nvPicPr>
          <p:cNvPr id="4" name="图片 3"/>
          <p:cNvPicPr>
            <a:picLocks noChangeAspect="1"/>
          </p:cNvPicPr>
          <p:nvPr/>
        </p:nvPicPr>
        <p:blipFill>
          <a:blip r:embed="rId3"/>
          <a:stretch>
            <a:fillRect/>
          </a:stretch>
        </p:blipFill>
        <p:spPr>
          <a:xfrm>
            <a:off x="4556615" y="91339"/>
            <a:ext cx="4453072" cy="2142410"/>
          </a:xfrm>
          <a:prstGeom prst="rect">
            <a:avLst/>
          </a:prstGeom>
        </p:spPr>
      </p:pic>
      <p:pic>
        <p:nvPicPr>
          <p:cNvPr id="6" name="图片 5"/>
          <p:cNvPicPr>
            <a:picLocks noChangeAspect="1"/>
          </p:cNvPicPr>
          <p:nvPr/>
        </p:nvPicPr>
        <p:blipFill>
          <a:blip r:embed="rId4"/>
          <a:stretch>
            <a:fillRect/>
          </a:stretch>
        </p:blipFill>
        <p:spPr>
          <a:xfrm>
            <a:off x="4556615" y="2592972"/>
            <a:ext cx="4455678" cy="1613263"/>
          </a:xfrm>
          <a:prstGeom prst="rect">
            <a:avLst/>
          </a:prstGeom>
        </p:spPr>
      </p:pic>
    </p:spTree>
    <p:extLst>
      <p:ext uri="{BB962C8B-B14F-4D97-AF65-F5344CB8AC3E}">
        <p14:creationId xmlns:p14="http://schemas.microsoft.com/office/powerpoint/2010/main" val="3998849074"/>
      </p:ext>
    </p:extLst>
  </p:cSld>
  <p:clrMapOvr>
    <a:masterClrMapping/>
  </p:clrMapOvr>
  <p:transition spd="slow">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dirty="0"/>
              <a:t>3.2 </a:t>
            </a:r>
            <a:r>
              <a:rPr lang="zh-CN" altLang="en-US" dirty="0"/>
              <a:t>项目管理</a:t>
            </a:r>
            <a:r>
              <a:rPr lang="en-US" altLang="zh-CN" dirty="0"/>
              <a:t>-</a:t>
            </a:r>
            <a:r>
              <a:rPr lang="zh-CN" altLang="en-US" dirty="0"/>
              <a:t>流程任务</a:t>
            </a:r>
          </a:p>
        </p:txBody>
      </p:sp>
      <p:sp>
        <p:nvSpPr>
          <p:cNvPr id="8" name="文本框 7"/>
          <p:cNvSpPr txBox="1"/>
          <p:nvPr/>
        </p:nvSpPr>
        <p:spPr>
          <a:xfrm>
            <a:off x="136922" y="540957"/>
            <a:ext cx="3169922" cy="1988883"/>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处理流程任务的步骤：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在流程任务中点击对应的流程任务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点击流程任务所属的流程</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查看流程目的</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点击查看流程任务内容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决定是通过流程还是拒绝</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2"/>
          <a:stretch>
            <a:fillRect/>
          </a:stretch>
        </p:blipFill>
        <p:spPr>
          <a:xfrm>
            <a:off x="4181854" y="241663"/>
            <a:ext cx="4808455" cy="1711335"/>
          </a:xfrm>
          <a:prstGeom prst="rect">
            <a:avLst/>
          </a:prstGeom>
        </p:spPr>
      </p:pic>
      <p:pic>
        <p:nvPicPr>
          <p:cNvPr id="10" name="图片 9"/>
          <p:cNvPicPr>
            <a:picLocks noChangeAspect="1"/>
          </p:cNvPicPr>
          <p:nvPr/>
        </p:nvPicPr>
        <p:blipFill>
          <a:blip r:embed="rId3"/>
          <a:stretch>
            <a:fillRect/>
          </a:stretch>
        </p:blipFill>
        <p:spPr>
          <a:xfrm>
            <a:off x="4074287" y="2475411"/>
            <a:ext cx="5023590" cy="2138518"/>
          </a:xfrm>
          <a:prstGeom prst="rect">
            <a:avLst/>
          </a:prstGeom>
        </p:spPr>
      </p:pic>
      <p:pic>
        <p:nvPicPr>
          <p:cNvPr id="11" name="图片 10"/>
          <p:cNvPicPr>
            <a:picLocks noChangeAspect="1"/>
          </p:cNvPicPr>
          <p:nvPr/>
        </p:nvPicPr>
        <p:blipFill>
          <a:blip r:embed="rId4"/>
          <a:stretch>
            <a:fillRect/>
          </a:stretch>
        </p:blipFill>
        <p:spPr>
          <a:xfrm>
            <a:off x="25202" y="2475411"/>
            <a:ext cx="3955084" cy="2021936"/>
          </a:xfrm>
          <a:prstGeom prst="rect">
            <a:avLst/>
          </a:prstGeom>
        </p:spPr>
      </p:pic>
      <p:pic>
        <p:nvPicPr>
          <p:cNvPr id="12" name="图片 11"/>
          <p:cNvPicPr>
            <a:picLocks noChangeAspect="1"/>
          </p:cNvPicPr>
          <p:nvPr/>
        </p:nvPicPr>
        <p:blipFill>
          <a:blip r:embed="rId5"/>
          <a:stretch>
            <a:fillRect/>
          </a:stretch>
        </p:blipFill>
        <p:spPr>
          <a:xfrm>
            <a:off x="2482719" y="1201868"/>
            <a:ext cx="1648250" cy="1573149"/>
          </a:xfrm>
          <a:prstGeom prst="rect">
            <a:avLst/>
          </a:prstGeom>
        </p:spPr>
      </p:pic>
    </p:spTree>
    <p:extLst>
      <p:ext uri="{BB962C8B-B14F-4D97-AF65-F5344CB8AC3E}">
        <p14:creationId xmlns:p14="http://schemas.microsoft.com/office/powerpoint/2010/main" val="775152095"/>
      </p:ext>
    </p:extLst>
  </p:cSld>
  <p:clrMapOvr>
    <a:masterClrMapping/>
  </p:clrMapOvr>
  <p:transition spd="slow">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7258" y="609538"/>
            <a:ext cx="2917887" cy="3793650"/>
          </a:xfrm>
          <a:prstGeom prst="rect">
            <a:avLst/>
          </a:prstGeom>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a:t>
            </a:r>
            <a:r>
              <a:rPr lang="zh-CN" altLang="en-US" sz="1400" dirty="0" smtClean="0">
                <a:solidFill>
                  <a:srgbClr val="0070C0"/>
                </a:solidFill>
                <a:latin typeface="微软雅黑 Light" panose="020B0502040204020203" pitchFamily="34" charset="-122"/>
                <a:ea typeface="微软雅黑 Light" panose="020B0502040204020203" pitchFamily="34" charset="-122"/>
              </a:rPr>
              <a:t>程</a:t>
            </a:r>
            <a:r>
              <a:rPr lang="en-US" altLang="zh-CN" sz="1400" dirty="0" smtClean="0">
                <a:solidFill>
                  <a:srgbClr val="0070C0"/>
                </a:solidFill>
                <a:latin typeface="微软雅黑 Light" panose="020B0502040204020203" pitchFamily="34" charset="-122"/>
                <a:ea typeface="微软雅黑 Light" panose="020B0502040204020203" pitchFamily="34" charset="-122"/>
              </a:rPr>
              <a:t>Gate</a:t>
            </a:r>
            <a:r>
              <a:rPr lang="zh-CN" altLang="en-US" sz="1400" dirty="0" smtClean="0">
                <a:solidFill>
                  <a:srgbClr val="0070C0"/>
                </a:solidFill>
                <a:latin typeface="微软雅黑 Light" panose="020B0502040204020203" pitchFamily="34" charset="-122"/>
                <a:ea typeface="微软雅黑 Light" panose="020B0502040204020203" pitchFamily="34" charset="-122"/>
              </a:rPr>
              <a:t>任务示例说明：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a:solidFill>
                  <a:srgbClr val="0070C0"/>
                </a:solidFill>
                <a:latin typeface="微软雅黑 Light" panose="020B0502040204020203" pitchFamily="34" charset="-122"/>
                <a:ea typeface="微软雅黑 Light" panose="020B0502040204020203" pitchFamily="34" charset="-122"/>
              </a:rPr>
              <a:t>点击打开</a:t>
            </a:r>
            <a:r>
              <a:rPr lang="en-US" altLang="zh-CN" sz="1400" dirty="0">
                <a:solidFill>
                  <a:srgbClr val="0070C0"/>
                </a:solidFill>
                <a:latin typeface="微软雅黑 Light" panose="020B0502040204020203" pitchFamily="34" charset="-122"/>
                <a:ea typeface="微软雅黑 Light" panose="020B0502040204020203" pitchFamily="34" charset="-122"/>
              </a:rPr>
              <a:t>Gate</a:t>
            </a:r>
            <a:r>
              <a:rPr lang="zh-CN" altLang="en-US" sz="1400" dirty="0">
                <a:solidFill>
                  <a:srgbClr val="0070C0"/>
                </a:solidFill>
                <a:latin typeface="微软雅黑 Light" panose="020B0502040204020203" pitchFamily="34" charset="-122"/>
                <a:ea typeface="微软雅黑 Light" panose="020B0502040204020203" pitchFamily="34" charset="-122"/>
              </a:rPr>
              <a:t>任务，可以看到</a:t>
            </a:r>
            <a:r>
              <a:rPr lang="en-US" altLang="zh-CN" sz="1400" dirty="0">
                <a:solidFill>
                  <a:srgbClr val="0070C0"/>
                </a:solidFill>
                <a:latin typeface="微软雅黑 Light" panose="020B0502040204020203" pitchFamily="34" charset="-122"/>
                <a:ea typeface="微软雅黑 Light" panose="020B0502040204020203" pitchFamily="34" charset="-122"/>
              </a:rPr>
              <a:t>Gate</a:t>
            </a:r>
            <a:r>
              <a:rPr lang="zh-CN" altLang="en-US" sz="1400" dirty="0">
                <a:solidFill>
                  <a:srgbClr val="0070C0"/>
                </a:solidFill>
                <a:latin typeface="微软雅黑 Light" panose="020B0502040204020203" pitchFamily="34" charset="-122"/>
                <a:ea typeface="微软雅黑 Light" panose="020B0502040204020203" pitchFamily="34" charset="-122"/>
              </a:rPr>
              <a:t>任务和普通的项目任务不同</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a:t>
            </a:r>
            <a:r>
              <a:rPr lang="en-US" altLang="zh-CN" sz="1400" dirty="0" smtClean="0">
                <a:solidFill>
                  <a:srgbClr val="0070C0"/>
                </a:solidFill>
                <a:latin typeface="微软雅黑 Light" panose="020B0502040204020203" pitchFamily="34" charset="-122"/>
                <a:ea typeface="微软雅黑 Light" panose="020B0502040204020203" pitchFamily="34" charset="-122"/>
              </a:rPr>
              <a:t>Gate</a:t>
            </a:r>
            <a:r>
              <a:rPr lang="zh-CN" altLang="en-US" sz="1400" dirty="0" smtClean="0">
                <a:solidFill>
                  <a:srgbClr val="0070C0"/>
                </a:solidFill>
                <a:latin typeface="微软雅黑 Light" panose="020B0502040204020203" pitchFamily="34" charset="-122"/>
                <a:ea typeface="微软雅黑 Light" panose="020B0502040204020203" pitchFamily="34" charset="-122"/>
              </a:rPr>
              <a:t>会议和</a:t>
            </a:r>
            <a:r>
              <a:rPr lang="en-US" altLang="zh-CN" sz="1400" dirty="0" smtClean="0">
                <a:solidFill>
                  <a:srgbClr val="0070C0"/>
                </a:solidFill>
                <a:latin typeface="微软雅黑 Light" panose="020B0502040204020203" pitchFamily="34" charset="-122"/>
                <a:ea typeface="微软雅黑 Light" panose="020B0502040204020203" pitchFamily="34" charset="-122"/>
              </a:rPr>
              <a:t>Gate</a:t>
            </a:r>
            <a:r>
              <a:rPr lang="zh-CN" altLang="en-US" sz="1400" dirty="0" smtClean="0">
                <a:solidFill>
                  <a:srgbClr val="0070C0"/>
                </a:solidFill>
                <a:latin typeface="微软雅黑 Light" panose="020B0502040204020203" pitchFamily="34" charset="-122"/>
                <a:ea typeface="微软雅黑 Light" panose="020B0502040204020203" pitchFamily="34" charset="-122"/>
              </a:rPr>
              <a:t>的关联任务，在阶段</a:t>
            </a:r>
            <a:r>
              <a:rPr lang="en-US" altLang="zh-CN" sz="1400" dirty="0" smtClean="0">
                <a:solidFill>
                  <a:srgbClr val="0070C0"/>
                </a:solidFill>
                <a:latin typeface="微软雅黑 Light" panose="020B0502040204020203" pitchFamily="34" charset="-122"/>
                <a:ea typeface="微软雅黑 Light" panose="020B0502040204020203" pitchFamily="34" charset="-122"/>
              </a:rPr>
              <a:t>Gate</a:t>
            </a:r>
            <a:r>
              <a:rPr lang="zh-CN" altLang="en-US" sz="1400" dirty="0" smtClean="0">
                <a:solidFill>
                  <a:srgbClr val="0070C0"/>
                </a:solidFill>
                <a:latin typeface="微软雅黑 Light" panose="020B0502040204020203" pitchFamily="34" charset="-122"/>
                <a:ea typeface="微软雅黑 Light" panose="020B0502040204020203" pitchFamily="34" charset="-122"/>
              </a:rPr>
              <a:t>视图点击</a:t>
            </a:r>
            <a:r>
              <a:rPr lang="en-US" altLang="zh-CN" sz="1400" dirty="0" smtClean="0">
                <a:solidFill>
                  <a:srgbClr val="0070C0"/>
                </a:solidFill>
                <a:latin typeface="微软雅黑 Light" panose="020B0502040204020203" pitchFamily="34" charset="-122"/>
                <a:ea typeface="微软雅黑 Light" panose="020B0502040204020203" pitchFamily="34" charset="-122"/>
              </a:rPr>
              <a:t>Gate</a:t>
            </a:r>
            <a:r>
              <a:rPr lang="zh-CN" altLang="en-US" sz="1400" dirty="0" smtClean="0">
                <a:solidFill>
                  <a:srgbClr val="0070C0"/>
                </a:solidFill>
                <a:latin typeface="微软雅黑 Light" panose="020B0502040204020203" pitchFamily="34" charset="-122"/>
                <a:ea typeface="微软雅黑 Light" panose="020B0502040204020203" pitchFamily="34" charset="-122"/>
              </a:rPr>
              <a:t>下面的小按钮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450850" lvl="1" indent="-92075">
              <a:lnSpc>
                <a:spcPct val="150000"/>
              </a:lnSpc>
              <a:buFont typeface="Arial" panose="020B0604020202020204" pitchFamily="34" charset="0"/>
              <a:buChar char="•"/>
            </a:pP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smtClean="0">
                <a:solidFill>
                  <a:srgbClr val="0070C0"/>
                </a:solidFill>
                <a:latin typeface="微软雅黑 Light" panose="020B0502040204020203" pitchFamily="34" charset="-122"/>
                <a:ea typeface="微软雅黑 Light" panose="020B0502040204020203" pitchFamily="34" charset="-122"/>
              </a:rPr>
              <a:t>通过</a:t>
            </a: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smtClean="0">
                <a:solidFill>
                  <a:srgbClr val="0070C0"/>
                </a:solidFill>
                <a:latin typeface="微软雅黑 Light" panose="020B0502040204020203" pitchFamily="34" charset="-122"/>
                <a:ea typeface="微软雅黑 Light" panose="020B0502040204020203" pitchFamily="34" charset="-122"/>
              </a:rPr>
              <a:t>指</a:t>
            </a:r>
            <a:r>
              <a:rPr lang="en-US" altLang="zh-CN" sz="1400" b="1" dirty="0" smtClean="0">
                <a:solidFill>
                  <a:srgbClr val="0070C0"/>
                </a:solidFill>
                <a:latin typeface="微软雅黑 Light" panose="020B0502040204020203" pitchFamily="34" charset="-122"/>
                <a:ea typeface="微软雅黑 Light" panose="020B0502040204020203" pitchFamily="34" charset="-122"/>
              </a:rPr>
              <a:t>Green</a:t>
            </a:r>
            <a:r>
              <a:rPr lang="zh-CN" altLang="en-US" sz="1400" b="1" dirty="0" smtClean="0">
                <a:solidFill>
                  <a:srgbClr val="0070C0"/>
                </a:solidFill>
                <a:latin typeface="微软雅黑 Light" panose="020B0502040204020203" pitchFamily="34" charset="-122"/>
                <a:ea typeface="微软雅黑 Light" panose="020B0502040204020203" pitchFamily="34" charset="-122"/>
              </a:rPr>
              <a:t>通过</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450850" lvl="1" indent="-92075">
              <a:lnSpc>
                <a:spcPct val="150000"/>
              </a:lnSpc>
              <a:buFont typeface="Arial" panose="020B0604020202020204" pitchFamily="34" charset="0"/>
              <a:buChar char="•"/>
            </a:pP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smtClean="0">
                <a:solidFill>
                  <a:srgbClr val="0070C0"/>
                </a:solidFill>
                <a:latin typeface="微软雅黑 Light" panose="020B0502040204020203" pitchFamily="34" charset="-122"/>
                <a:ea typeface="微软雅黑 Light" panose="020B0502040204020203" pitchFamily="34" charset="-122"/>
              </a:rPr>
              <a:t>带条件通过</a:t>
            </a: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smtClean="0">
                <a:solidFill>
                  <a:srgbClr val="0070C0"/>
                </a:solidFill>
                <a:latin typeface="微软雅黑 Light" panose="020B0502040204020203" pitchFamily="34" charset="-122"/>
                <a:ea typeface="微软雅黑 Light" panose="020B0502040204020203" pitchFamily="34" charset="-122"/>
              </a:rPr>
              <a:t>指</a:t>
            </a:r>
            <a:r>
              <a:rPr lang="en-US" altLang="zh-CN" sz="1400" b="1" dirty="0" smtClean="0">
                <a:solidFill>
                  <a:srgbClr val="0070C0"/>
                </a:solidFill>
                <a:latin typeface="微软雅黑 Light" panose="020B0502040204020203" pitchFamily="34" charset="-122"/>
                <a:ea typeface="微软雅黑 Light" panose="020B0502040204020203" pitchFamily="34" charset="-122"/>
              </a:rPr>
              <a:t>Yellow</a:t>
            </a:r>
            <a:r>
              <a:rPr lang="zh-CN" altLang="en-US" sz="1400" b="1" dirty="0" smtClean="0">
                <a:solidFill>
                  <a:srgbClr val="0070C0"/>
                </a:solidFill>
                <a:latin typeface="微软雅黑 Light" panose="020B0502040204020203" pitchFamily="34" charset="-122"/>
                <a:ea typeface="微软雅黑 Light" panose="020B0502040204020203" pitchFamily="34" charset="-122"/>
              </a:rPr>
              <a:t>通过</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450850" lvl="1" indent="-92075">
              <a:lnSpc>
                <a:spcPct val="150000"/>
              </a:lnSpc>
              <a:buFont typeface="Arial" panose="020B0604020202020204" pitchFamily="34" charset="0"/>
              <a:buChar char="•"/>
            </a:pP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smtClean="0">
                <a:solidFill>
                  <a:srgbClr val="0070C0"/>
                </a:solidFill>
                <a:latin typeface="微软雅黑 Light" panose="020B0502040204020203" pitchFamily="34" charset="-122"/>
                <a:ea typeface="微软雅黑 Light" panose="020B0502040204020203" pitchFamily="34" charset="-122"/>
              </a:rPr>
              <a:t>暂停</a:t>
            </a: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smtClean="0">
                <a:solidFill>
                  <a:srgbClr val="0070C0"/>
                </a:solidFill>
                <a:latin typeface="微软雅黑 Light" panose="020B0502040204020203" pitchFamily="34" charset="-122"/>
                <a:ea typeface="微软雅黑 Light" panose="020B0502040204020203" pitchFamily="34" charset="-122"/>
              </a:rPr>
              <a:t>会将项目暂停</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450850" lvl="1" indent="-92075">
              <a:lnSpc>
                <a:spcPct val="150000"/>
              </a:lnSpc>
              <a:buFont typeface="Arial" panose="020B0604020202020204" pitchFamily="34" charset="0"/>
              <a:buChar char="•"/>
            </a:pP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smtClean="0">
                <a:solidFill>
                  <a:srgbClr val="0070C0"/>
                </a:solidFill>
                <a:latin typeface="微软雅黑 Light" panose="020B0502040204020203" pitchFamily="34" charset="-122"/>
                <a:ea typeface="微软雅黑 Light" panose="020B0502040204020203" pitchFamily="34" charset="-122"/>
              </a:rPr>
              <a:t>取消</a:t>
            </a: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smtClean="0">
                <a:solidFill>
                  <a:srgbClr val="0070C0"/>
                </a:solidFill>
                <a:latin typeface="微软雅黑 Light" panose="020B0502040204020203" pitchFamily="34" charset="-122"/>
                <a:ea typeface="微软雅黑 Light" panose="020B0502040204020203" pitchFamily="34" charset="-122"/>
              </a:rPr>
              <a:t>会将项目取消</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2"/>
          <a:stretch>
            <a:fillRect/>
          </a:stretch>
        </p:blipFill>
        <p:spPr>
          <a:xfrm>
            <a:off x="3424302" y="530132"/>
            <a:ext cx="5412215" cy="2475354"/>
          </a:xfrm>
          <a:prstGeom prst="rect">
            <a:avLst/>
          </a:prstGeom>
        </p:spPr>
      </p:pic>
      <p:pic>
        <p:nvPicPr>
          <p:cNvPr id="7" name="图片 6"/>
          <p:cNvPicPr>
            <a:picLocks noChangeAspect="1"/>
          </p:cNvPicPr>
          <p:nvPr/>
        </p:nvPicPr>
        <p:blipFill>
          <a:blip r:embed="rId3"/>
          <a:stretch>
            <a:fillRect/>
          </a:stretch>
        </p:blipFill>
        <p:spPr>
          <a:xfrm>
            <a:off x="3845492" y="3102887"/>
            <a:ext cx="4901609" cy="1981372"/>
          </a:xfrm>
          <a:prstGeom prst="rect">
            <a:avLst/>
          </a:prstGeom>
        </p:spPr>
      </p:pic>
      <p:sp>
        <p:nvSpPr>
          <p:cNvPr id="8"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dirty="0"/>
              <a:t>3.2 </a:t>
            </a:r>
            <a:r>
              <a:rPr lang="zh-CN" altLang="en-US" dirty="0"/>
              <a:t>项目管理</a:t>
            </a:r>
            <a:r>
              <a:rPr lang="en-US" altLang="zh-CN" dirty="0" smtClean="0"/>
              <a:t>-Gate</a:t>
            </a:r>
            <a:r>
              <a:rPr lang="zh-CN" altLang="en-US" dirty="0" smtClean="0"/>
              <a:t>任务</a:t>
            </a:r>
            <a:endParaRPr lang="zh-CN" altLang="en-US" dirty="0"/>
          </a:p>
        </p:txBody>
      </p:sp>
      <p:sp>
        <p:nvSpPr>
          <p:cNvPr id="6" name="文本框 5"/>
          <p:cNvSpPr txBox="1"/>
          <p:nvPr/>
        </p:nvSpPr>
        <p:spPr>
          <a:xfrm>
            <a:off x="6544991" y="1716601"/>
            <a:ext cx="552160" cy="191936"/>
          </a:xfrm>
          <a:prstGeom prst="rect">
            <a:avLst/>
          </a:prstGeom>
          <a:solidFill>
            <a:schemeClr val="bg1"/>
          </a:solidFill>
        </p:spPr>
        <p:txBody>
          <a:bodyPr wrap="square" tIns="3600" bIns="3600" rtlCol="0">
            <a:spAutoFit/>
          </a:bodyPr>
          <a:lstStyle/>
          <a:p>
            <a:r>
              <a:rPr lang="zh-CN" altLang="en-US" sz="1200" dirty="0" smtClean="0">
                <a:solidFill>
                  <a:srgbClr val="000000"/>
                </a:solidFill>
                <a:latin typeface="+mn-ea"/>
              </a:rPr>
              <a:t>暂停</a:t>
            </a:r>
            <a:endParaRPr lang="zh-CN" altLang="en-US" sz="1200" dirty="0">
              <a:solidFill>
                <a:srgbClr val="000000"/>
              </a:solidFill>
              <a:latin typeface="+mn-ea"/>
            </a:endParaRPr>
          </a:p>
        </p:txBody>
      </p:sp>
    </p:spTree>
    <p:extLst>
      <p:ext uri="{BB962C8B-B14F-4D97-AF65-F5344CB8AC3E}">
        <p14:creationId xmlns:p14="http://schemas.microsoft.com/office/powerpoint/2010/main" val="1564840613"/>
      </p:ext>
    </p:extLst>
  </p:cSld>
  <p:clrMapOvr>
    <a:masterClrMapping/>
  </p:clrMapOvr>
  <p:transition spd="slow">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r="26267" b="14221"/>
          <a:stretch/>
        </p:blipFill>
        <p:spPr>
          <a:xfrm>
            <a:off x="3300815" y="1356329"/>
            <a:ext cx="5843185" cy="3185941"/>
          </a:xfrm>
          <a:prstGeom prst="rect">
            <a:avLst/>
          </a:prstGeom>
          <a:ln>
            <a:solidFill>
              <a:schemeClr val="bg1">
                <a:lumMod val="85000"/>
              </a:schemeClr>
            </a:solidFill>
          </a:ln>
        </p:spPr>
      </p:pic>
      <p:sp>
        <p:nvSpPr>
          <p:cNvPr id="2" name="文本框 1"/>
          <p:cNvSpPr txBox="1"/>
          <p:nvPr/>
        </p:nvSpPr>
        <p:spPr>
          <a:xfrm>
            <a:off x="437259" y="609538"/>
            <a:ext cx="2907922" cy="1493582"/>
          </a:xfrm>
          <a:prstGeom prst="rect">
            <a:avLst/>
          </a:prstGeom>
          <a:solidFill>
            <a:schemeClr val="bg1"/>
          </a:solidFill>
          <a:ln>
            <a:solidFill>
              <a:srgbClr val="006699"/>
            </a:solidFill>
          </a:ln>
        </p:spPr>
        <p:txBody>
          <a:bodyPr wrap="square" rtlCol="0">
            <a:noAutofit/>
          </a:bodyPr>
          <a:lstStyle/>
          <a:p>
            <a:pPr>
              <a:lnSpc>
                <a:spcPct val="150000"/>
              </a:lnSpc>
            </a:pPr>
            <a:r>
              <a:rPr lang="en-US" altLang="zh-CN" sz="1400" dirty="0">
                <a:solidFill>
                  <a:srgbClr val="0070C0"/>
                </a:solidFill>
                <a:latin typeface="微软雅黑 Light" panose="020B0502040204020203" pitchFamily="34" charset="-122"/>
                <a:ea typeface="微软雅黑 Light" panose="020B0502040204020203" pitchFamily="34" charset="-122"/>
              </a:rPr>
              <a:t>WBS</a:t>
            </a:r>
            <a:r>
              <a:rPr lang="zh-CN" altLang="en-US" sz="1400" dirty="0">
                <a:solidFill>
                  <a:srgbClr val="0070C0"/>
                </a:solidFill>
                <a:latin typeface="微软雅黑 Light" panose="020B0502040204020203" pitchFamily="34" charset="-122"/>
                <a:ea typeface="微软雅黑 Light" panose="020B0502040204020203" pitchFamily="34" charset="-122"/>
              </a:rPr>
              <a:t>排</a:t>
            </a:r>
            <a:r>
              <a:rPr lang="zh-CN" altLang="en-US" sz="1400" dirty="0" smtClean="0">
                <a:solidFill>
                  <a:srgbClr val="0070C0"/>
                </a:solidFill>
                <a:latin typeface="微软雅黑 Light" panose="020B0502040204020203" pitchFamily="34" charset="-122"/>
                <a:ea typeface="微软雅黑 Light" panose="020B0502040204020203" pitchFamily="34" charset="-122"/>
              </a:rPr>
              <a:t>程</a:t>
            </a:r>
            <a:r>
              <a:rPr lang="en-US" altLang="zh-CN" sz="1400" dirty="0" smtClean="0">
                <a:solidFill>
                  <a:srgbClr val="0070C0"/>
                </a:solidFill>
                <a:latin typeface="微软雅黑 Light" panose="020B0502040204020203" pitchFamily="34" charset="-122"/>
                <a:ea typeface="微软雅黑 Light" panose="020B0502040204020203" pitchFamily="34" charset="-122"/>
              </a:rPr>
              <a:t>KPI</a:t>
            </a:r>
            <a:r>
              <a:rPr lang="zh-CN" altLang="en-US" sz="1400" dirty="0" smtClean="0">
                <a:solidFill>
                  <a:srgbClr val="0070C0"/>
                </a:solidFill>
                <a:latin typeface="微软雅黑 Light" panose="020B0502040204020203" pitchFamily="34" charset="-122"/>
                <a:ea typeface="微软雅黑 Light" panose="020B0502040204020203" pitchFamily="34" charset="-122"/>
              </a:rPr>
              <a:t>任务示例说明：</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对于属性关键任务为</a:t>
            </a:r>
            <a:r>
              <a:rPr lang="en-US" altLang="zh-CN" sz="1400" dirty="0" smtClean="0">
                <a:solidFill>
                  <a:srgbClr val="0070C0"/>
                </a:solidFill>
                <a:latin typeface="微软雅黑 Light" panose="020B0502040204020203" pitchFamily="34" charset="-122"/>
                <a:ea typeface="微软雅黑 Light" panose="020B0502040204020203" pitchFamily="34" charset="-122"/>
              </a:rPr>
              <a:t>YES</a:t>
            </a:r>
            <a:r>
              <a:rPr lang="zh-CN" altLang="en-US" sz="1400" dirty="0" smtClean="0">
                <a:solidFill>
                  <a:srgbClr val="0070C0"/>
                </a:solidFill>
                <a:latin typeface="微软雅黑 Light" panose="020B0502040204020203" pitchFamily="34" charset="-122"/>
                <a:ea typeface="微软雅黑 Light" panose="020B0502040204020203" pitchFamily="34" charset="-122"/>
              </a:rPr>
              <a:t>的项目任务，和里程碑，会单独显示在</a:t>
            </a:r>
            <a:r>
              <a:rPr lang="en-US" altLang="zh-CN" sz="1400" dirty="0" smtClean="0">
                <a:solidFill>
                  <a:srgbClr val="0070C0"/>
                </a:solidFill>
                <a:latin typeface="微软雅黑 Light" panose="020B0502040204020203" pitchFamily="34" charset="-122"/>
                <a:ea typeface="微软雅黑 Light" panose="020B0502040204020203" pitchFamily="34" charset="-122"/>
              </a:rPr>
              <a:t>KPI</a:t>
            </a:r>
            <a:r>
              <a:rPr lang="zh-CN" altLang="en-US" sz="1400" dirty="0" smtClean="0">
                <a:solidFill>
                  <a:srgbClr val="0070C0"/>
                </a:solidFill>
                <a:latin typeface="微软雅黑 Light" panose="020B0502040204020203" pitchFamily="34" charset="-122"/>
                <a:ea typeface="微软雅黑 Light" panose="020B0502040204020203" pitchFamily="34" charset="-122"/>
              </a:rPr>
              <a:t>任务视图</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6" name="标题 4"/>
          <p:cNvSpPr txBox="1">
            <a:spLocks/>
          </p:cNvSpPr>
          <p:nvPr/>
        </p:nvSpPr>
        <p:spPr>
          <a:xfrm>
            <a:off x="358138" y="143591"/>
            <a:ext cx="6172200" cy="465947"/>
          </a:xfrm>
          <a:prstGeom prst="rect">
            <a:avLst/>
          </a:prstGeom>
        </p:spPr>
        <p:txBody>
          <a:bodyPr vert="horz" lIns="87916" tIns="43957" rIns="87916" bIns="43957" rtlCol="0" anchor="ctr">
            <a:noAutofit/>
          </a:bodyPr>
          <a:lstStyle>
            <a:lvl1pPr algn="l" defTabSz="879152" rtl="0" eaLnBrk="1" latinLnBrk="0" hangingPunct="1">
              <a:spcBef>
                <a:spcPct val="0"/>
              </a:spcBef>
              <a:buNone/>
              <a:defRPr lang="en-US" sz="2000" b="1" i="0" kern="1200" spc="0" baseline="0" noProof="0" dirty="0">
                <a:solidFill>
                  <a:srgbClr val="005386"/>
                </a:solidFill>
                <a:effectLst/>
                <a:latin typeface="Century Gothic" pitchFamily="34" charset="0"/>
                <a:ea typeface="微软雅黑" pitchFamily="34" charset="-122"/>
                <a:cs typeface="Century Gothic" pitchFamily="34" charset="0"/>
              </a:defRPr>
            </a:lvl1pPr>
          </a:lstStyle>
          <a:p>
            <a:pPr fontAlgn="base">
              <a:spcAft>
                <a:spcPct val="0"/>
              </a:spcAft>
            </a:pPr>
            <a:r>
              <a:rPr lang="en-US" altLang="zh-CN" dirty="0" smtClean="0"/>
              <a:t>3.2 </a:t>
            </a:r>
            <a:r>
              <a:rPr lang="zh-CN" altLang="en-US" dirty="0" smtClean="0"/>
              <a:t>项目管理</a:t>
            </a:r>
            <a:r>
              <a:rPr lang="en-US" altLang="zh-CN" dirty="0" smtClean="0"/>
              <a:t>-KPI</a:t>
            </a:r>
            <a:r>
              <a:rPr lang="zh-CN" altLang="en-US" dirty="0" smtClean="0"/>
              <a:t>任务视图</a:t>
            </a:r>
            <a:endParaRPr lang="zh-CN" altLang="en-US" dirty="0"/>
          </a:p>
        </p:txBody>
      </p:sp>
    </p:spTree>
    <p:extLst>
      <p:ext uri="{BB962C8B-B14F-4D97-AF65-F5344CB8AC3E}">
        <p14:creationId xmlns:p14="http://schemas.microsoft.com/office/powerpoint/2010/main" val="1748075527"/>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srcRect r="14477" b="9700"/>
          <a:stretch/>
        </p:blipFill>
        <p:spPr>
          <a:xfrm>
            <a:off x="3227228" y="2431019"/>
            <a:ext cx="5718652" cy="1967688"/>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1.1 </a:t>
            </a:r>
            <a:r>
              <a:rPr lang="zh-CN" altLang="en-US" dirty="0" smtClean="0"/>
              <a:t>部门</a:t>
            </a:r>
            <a:r>
              <a:rPr lang="zh-CN" altLang="en-US" dirty="0"/>
              <a:t>和人员</a:t>
            </a:r>
            <a:r>
              <a:rPr lang="zh-CN" altLang="en-US" dirty="0" smtClean="0"/>
              <a:t>维护</a:t>
            </a:r>
            <a:r>
              <a:rPr lang="en-US" altLang="zh-CN" sz="2000" b="1" dirty="0" smtClean="0">
                <a:solidFill>
                  <a:srgbClr val="005386"/>
                </a:solidFill>
                <a:latin typeface="Century Gothic" pitchFamily="34" charset="0"/>
                <a:ea typeface="微软雅黑" pitchFamily="34" charset="-122"/>
                <a:cs typeface="Century Gothic" pitchFamily="34" charset="0"/>
              </a:rPr>
              <a:t> </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0431" y="833439"/>
            <a:ext cx="2632333" cy="3565268"/>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创建人员：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查看我的公司</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点击“人员”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点击“新建”，弹出人员详细信息填写窗口</a:t>
            </a:r>
            <a:endParaRPr lang="en-US" altLang="zh-CN" sz="1400" dirty="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srcRect l="73869" b="49880"/>
          <a:stretch/>
        </p:blipFill>
        <p:spPr>
          <a:xfrm>
            <a:off x="3227228" y="843322"/>
            <a:ext cx="1843041" cy="1497808"/>
          </a:xfrm>
          <a:prstGeom prst="rect">
            <a:avLst/>
          </a:prstGeom>
          <a:ln>
            <a:solidFill>
              <a:srgbClr val="006699"/>
            </a:solidFill>
          </a:ln>
        </p:spPr>
      </p:pic>
      <p:sp>
        <p:nvSpPr>
          <p:cNvPr id="4" name="矩形 3"/>
          <p:cNvSpPr/>
          <p:nvPr/>
        </p:nvSpPr>
        <p:spPr>
          <a:xfrm>
            <a:off x="3321208" y="1273813"/>
            <a:ext cx="961044" cy="15767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文本框 6"/>
          <p:cNvSpPr txBox="1"/>
          <p:nvPr/>
        </p:nvSpPr>
        <p:spPr>
          <a:xfrm>
            <a:off x="4265588" y="1150539"/>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①</a:t>
            </a:r>
            <a:endParaRPr lang="zh-CN" altLang="en-US" b="1" dirty="0">
              <a:solidFill>
                <a:srgbClr val="FF0000"/>
              </a:solidFill>
            </a:endParaRPr>
          </a:p>
        </p:txBody>
      </p:sp>
      <p:sp>
        <p:nvSpPr>
          <p:cNvPr id="12" name="矩形 11"/>
          <p:cNvSpPr/>
          <p:nvPr/>
        </p:nvSpPr>
        <p:spPr>
          <a:xfrm>
            <a:off x="3257712" y="3941342"/>
            <a:ext cx="447242" cy="17083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4350408" y="3458059"/>
            <a:ext cx="443571" cy="16834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文本框 16"/>
          <p:cNvSpPr txBox="1"/>
          <p:nvPr/>
        </p:nvSpPr>
        <p:spPr>
          <a:xfrm>
            <a:off x="3636033" y="3826220"/>
            <a:ext cx="381000" cy="369332"/>
          </a:xfrm>
          <a:prstGeom prst="rect">
            <a:avLst/>
          </a:prstGeom>
          <a:noFill/>
        </p:spPr>
        <p:txBody>
          <a:bodyPr wrap="square" rtlCol="0">
            <a:spAutoFit/>
          </a:bodyPr>
          <a:lstStyle/>
          <a:p>
            <a:r>
              <a:rPr lang="zh-CN" altLang="en-US" dirty="0">
                <a:solidFill>
                  <a:srgbClr val="FF0000"/>
                </a:solidFill>
                <a:latin typeface="Calibri" panose="020F0502020204030204" pitchFamily="34" charset="0"/>
              </a:rPr>
              <a:t>②</a:t>
            </a:r>
            <a:endParaRPr lang="zh-CN" altLang="en-US" b="1" dirty="0">
              <a:solidFill>
                <a:srgbClr val="FF0000"/>
              </a:solidFill>
            </a:endParaRPr>
          </a:p>
        </p:txBody>
      </p:sp>
      <p:sp>
        <p:nvSpPr>
          <p:cNvPr id="18" name="文本框 17"/>
          <p:cNvSpPr txBox="1"/>
          <p:nvPr/>
        </p:nvSpPr>
        <p:spPr>
          <a:xfrm>
            <a:off x="4727981" y="3344866"/>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③</a:t>
            </a:r>
            <a:endParaRPr lang="zh-CN" altLang="en-US" b="1" dirty="0">
              <a:solidFill>
                <a:srgbClr val="FF0000"/>
              </a:solidFill>
            </a:endParaRPr>
          </a:p>
        </p:txBody>
      </p:sp>
      <p:sp>
        <p:nvSpPr>
          <p:cNvPr id="14" name="动作按钮: 上一张 13">
            <a:hlinkClick r:id="rId4" action="ppaction://hlinksldjump" highlightClick="1"/>
          </p:cNvPr>
          <p:cNvSpPr/>
          <p:nvPr/>
        </p:nvSpPr>
        <p:spPr>
          <a:xfrm flipH="1">
            <a:off x="470432" y="4544058"/>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4218617591"/>
      </p:ext>
    </p:extLst>
  </p:cSld>
  <p:clrMapOvr>
    <a:masterClrMapping/>
  </p:clrMapOvr>
  <p:transition spd="slow">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dirty="0" smtClean="0"/>
              <a:t>3.3 </a:t>
            </a:r>
            <a:r>
              <a:rPr lang="zh-CN" altLang="en-US" dirty="0" smtClean="0"/>
              <a:t>会议和会议纪要</a:t>
            </a:r>
            <a:endParaRPr lang="zh-CN" altLang="en-US" dirty="0"/>
          </a:p>
        </p:txBody>
      </p:sp>
      <p:sp>
        <p:nvSpPr>
          <p:cNvPr id="8" name="文本框 7"/>
          <p:cNvSpPr txBox="1"/>
          <p:nvPr/>
        </p:nvSpPr>
        <p:spPr>
          <a:xfrm>
            <a:off x="136922" y="540957"/>
            <a:ext cx="3169922" cy="1988883"/>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会议创建和通知的操作步骤：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项目管理</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首页中打开项目，然后在协作</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会议里点击新建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填写会议信息，点击完成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点击创建好的会议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点击创建状态查看会议生命周期</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3719225" y="143591"/>
            <a:ext cx="3375870" cy="1802775"/>
          </a:xfrm>
          <a:prstGeom prst="rect">
            <a:avLst/>
          </a:prstGeom>
        </p:spPr>
      </p:pic>
      <p:pic>
        <p:nvPicPr>
          <p:cNvPr id="3" name="图片 2"/>
          <p:cNvPicPr>
            <a:picLocks noChangeAspect="1"/>
          </p:cNvPicPr>
          <p:nvPr/>
        </p:nvPicPr>
        <p:blipFill>
          <a:blip r:embed="rId3"/>
          <a:stretch>
            <a:fillRect/>
          </a:stretch>
        </p:blipFill>
        <p:spPr>
          <a:xfrm>
            <a:off x="4856128" y="1281441"/>
            <a:ext cx="3475567" cy="2265126"/>
          </a:xfrm>
          <a:prstGeom prst="rect">
            <a:avLst/>
          </a:prstGeom>
        </p:spPr>
      </p:pic>
      <p:pic>
        <p:nvPicPr>
          <p:cNvPr id="4" name="图片 3"/>
          <p:cNvPicPr>
            <a:picLocks noChangeAspect="1"/>
          </p:cNvPicPr>
          <p:nvPr/>
        </p:nvPicPr>
        <p:blipFill>
          <a:blip r:embed="rId4"/>
          <a:stretch>
            <a:fillRect/>
          </a:stretch>
        </p:blipFill>
        <p:spPr>
          <a:xfrm>
            <a:off x="3993969" y="3663921"/>
            <a:ext cx="3504111" cy="886633"/>
          </a:xfrm>
          <a:prstGeom prst="rect">
            <a:avLst/>
          </a:prstGeom>
        </p:spPr>
      </p:pic>
      <p:pic>
        <p:nvPicPr>
          <p:cNvPr id="7" name="图片 6"/>
          <p:cNvPicPr>
            <a:picLocks noChangeAspect="1"/>
          </p:cNvPicPr>
          <p:nvPr/>
        </p:nvPicPr>
        <p:blipFill>
          <a:blip r:embed="rId5"/>
          <a:stretch>
            <a:fillRect/>
          </a:stretch>
        </p:blipFill>
        <p:spPr>
          <a:xfrm>
            <a:off x="210149" y="2697277"/>
            <a:ext cx="3447116" cy="1698579"/>
          </a:xfrm>
          <a:prstGeom prst="rect">
            <a:avLst/>
          </a:prstGeom>
        </p:spPr>
      </p:pic>
    </p:spTree>
    <p:extLst>
      <p:ext uri="{BB962C8B-B14F-4D97-AF65-F5344CB8AC3E}">
        <p14:creationId xmlns:p14="http://schemas.microsoft.com/office/powerpoint/2010/main" val="3396854635"/>
      </p:ext>
    </p:extLst>
  </p:cSld>
  <p:clrMapOvr>
    <a:masterClrMapping/>
  </p:clrMapOvr>
  <p:transition spd="slow">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dirty="0" smtClean="0"/>
              <a:t>3.3 </a:t>
            </a:r>
            <a:r>
              <a:rPr lang="zh-CN" altLang="en-US" dirty="0" smtClean="0"/>
              <a:t>会议和会议纪要</a:t>
            </a:r>
            <a:endParaRPr lang="zh-CN" altLang="en-US" dirty="0"/>
          </a:p>
        </p:txBody>
      </p:sp>
      <p:sp>
        <p:nvSpPr>
          <p:cNvPr id="8" name="文本框 7"/>
          <p:cNvSpPr txBox="1"/>
          <p:nvPr/>
        </p:nvSpPr>
        <p:spPr>
          <a:xfrm>
            <a:off x="136922" y="540957"/>
            <a:ext cx="3169922" cy="1431534"/>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看到会议的生命周期状态</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点击出席者</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添加各参会人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选择参会人，点提交</a:t>
            </a:r>
            <a:endParaRPr lang="en-US" altLang="zh-CN" sz="1400" dirty="0">
              <a:solidFill>
                <a:srgbClr val="0070C0"/>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4119894" y="209851"/>
            <a:ext cx="4736724" cy="926618"/>
          </a:xfrm>
          <a:prstGeom prst="rect">
            <a:avLst/>
          </a:prstGeom>
        </p:spPr>
      </p:pic>
      <p:pic>
        <p:nvPicPr>
          <p:cNvPr id="9" name="图片 8"/>
          <p:cNvPicPr>
            <a:picLocks noChangeAspect="1"/>
          </p:cNvPicPr>
          <p:nvPr/>
        </p:nvPicPr>
        <p:blipFill>
          <a:blip r:embed="rId3"/>
          <a:stretch>
            <a:fillRect/>
          </a:stretch>
        </p:blipFill>
        <p:spPr>
          <a:xfrm>
            <a:off x="136922" y="2207047"/>
            <a:ext cx="4117819" cy="1979599"/>
          </a:xfrm>
          <a:prstGeom prst="rect">
            <a:avLst/>
          </a:prstGeom>
        </p:spPr>
      </p:pic>
      <p:pic>
        <p:nvPicPr>
          <p:cNvPr id="10" name="图片 9"/>
          <p:cNvPicPr>
            <a:picLocks noChangeAspect="1"/>
          </p:cNvPicPr>
          <p:nvPr/>
        </p:nvPicPr>
        <p:blipFill>
          <a:blip r:embed="rId4"/>
          <a:stretch>
            <a:fillRect/>
          </a:stretch>
        </p:blipFill>
        <p:spPr>
          <a:xfrm>
            <a:off x="4907544" y="2141943"/>
            <a:ext cx="4073169" cy="2129036"/>
          </a:xfrm>
          <a:prstGeom prst="rect">
            <a:avLst/>
          </a:prstGeom>
        </p:spPr>
      </p:pic>
    </p:spTree>
    <p:extLst>
      <p:ext uri="{BB962C8B-B14F-4D97-AF65-F5344CB8AC3E}">
        <p14:creationId xmlns:p14="http://schemas.microsoft.com/office/powerpoint/2010/main" val="1474832817"/>
      </p:ext>
    </p:extLst>
  </p:cSld>
  <p:clrMapOvr>
    <a:masterClrMapping/>
  </p:clrMapOvr>
  <p:transition spd="slow">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dirty="0" smtClean="0"/>
              <a:t>3.3 </a:t>
            </a:r>
            <a:r>
              <a:rPr lang="zh-CN" altLang="en-US" dirty="0" smtClean="0"/>
              <a:t>会议和会议纪要</a:t>
            </a:r>
            <a:endParaRPr lang="zh-CN" altLang="en-US" dirty="0"/>
          </a:p>
        </p:txBody>
      </p:sp>
      <p:sp>
        <p:nvSpPr>
          <p:cNvPr id="8" name="文本框 7"/>
          <p:cNvSpPr txBox="1"/>
          <p:nvPr/>
        </p:nvSpPr>
        <p:spPr>
          <a:xfrm>
            <a:off x="136922" y="540957"/>
            <a:ext cx="3169922" cy="2012832"/>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9"/>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点击议程，点添加</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9"/>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填写议程相关信息，也可以选择关联的问题等，点击完成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9"/>
            </a:pPr>
            <a:r>
              <a:rPr lang="zh-CN" altLang="en-US" sz="1400" dirty="0" smtClean="0">
                <a:solidFill>
                  <a:srgbClr val="0070C0"/>
                </a:solidFill>
                <a:latin typeface="微软雅黑 Light" panose="020B0502040204020203" pitchFamily="34" charset="-122"/>
                <a:ea typeface="微软雅黑 Light" panose="020B0502040204020203" pitchFamily="34" charset="-122"/>
              </a:rPr>
              <a:t>各种信息都填写完毕后，点击</a:t>
            </a:r>
            <a:r>
              <a:rPr lang="zh-CN" altLang="en-US" sz="1400" dirty="0">
                <a:solidFill>
                  <a:srgbClr val="0070C0"/>
                </a:solidFill>
                <a:latin typeface="微软雅黑 Light" panose="020B0502040204020203" pitchFamily="34" charset="-122"/>
                <a:ea typeface="微软雅黑 Light" panose="020B0502040204020203" pitchFamily="34" charset="-122"/>
              </a:rPr>
              <a:t>状态的“通知”，将会议发出，各参会人会收到会议通知</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9"/>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4989928" y="130529"/>
            <a:ext cx="3523252" cy="1946445"/>
          </a:xfrm>
          <a:prstGeom prst="rect">
            <a:avLst/>
          </a:prstGeom>
        </p:spPr>
      </p:pic>
      <p:pic>
        <p:nvPicPr>
          <p:cNvPr id="4" name="图片 3"/>
          <p:cNvPicPr>
            <a:picLocks noChangeAspect="1"/>
          </p:cNvPicPr>
          <p:nvPr/>
        </p:nvPicPr>
        <p:blipFill>
          <a:blip r:embed="rId3"/>
          <a:stretch>
            <a:fillRect/>
          </a:stretch>
        </p:blipFill>
        <p:spPr>
          <a:xfrm>
            <a:off x="4989928" y="2161017"/>
            <a:ext cx="3801375" cy="2370804"/>
          </a:xfrm>
          <a:prstGeom prst="rect">
            <a:avLst/>
          </a:prstGeom>
        </p:spPr>
      </p:pic>
      <p:pic>
        <p:nvPicPr>
          <p:cNvPr id="7" name="图片 6"/>
          <p:cNvPicPr>
            <a:picLocks noChangeAspect="1"/>
          </p:cNvPicPr>
          <p:nvPr/>
        </p:nvPicPr>
        <p:blipFill>
          <a:blip r:embed="rId4"/>
          <a:stretch>
            <a:fillRect/>
          </a:stretch>
        </p:blipFill>
        <p:spPr>
          <a:xfrm>
            <a:off x="136922" y="2553789"/>
            <a:ext cx="4779802" cy="1909775"/>
          </a:xfrm>
          <a:prstGeom prst="rect">
            <a:avLst/>
          </a:prstGeom>
        </p:spPr>
      </p:pic>
    </p:spTree>
    <p:extLst>
      <p:ext uri="{BB962C8B-B14F-4D97-AF65-F5344CB8AC3E}">
        <p14:creationId xmlns:p14="http://schemas.microsoft.com/office/powerpoint/2010/main" val="3693427333"/>
      </p:ext>
    </p:extLst>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dirty="0" smtClean="0"/>
              <a:t>3.3 </a:t>
            </a:r>
            <a:r>
              <a:rPr lang="zh-CN" altLang="en-US" dirty="0" smtClean="0"/>
              <a:t>会议和会议纪要</a:t>
            </a:r>
            <a:endParaRPr lang="zh-CN" altLang="en-US" dirty="0"/>
          </a:p>
        </p:txBody>
      </p:sp>
      <p:sp>
        <p:nvSpPr>
          <p:cNvPr id="8" name="文本框 7"/>
          <p:cNvSpPr txBox="1"/>
          <p:nvPr/>
        </p:nvSpPr>
        <p:spPr>
          <a:xfrm>
            <a:off x="358138" y="737807"/>
            <a:ext cx="5377716" cy="709993"/>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12"/>
            </a:pPr>
            <a:r>
              <a:rPr lang="zh-CN" altLang="en-US" sz="1400" dirty="0" smtClean="0">
                <a:solidFill>
                  <a:srgbClr val="0070C0"/>
                </a:solidFill>
                <a:latin typeface="微软雅黑 Light" panose="020B0502040204020203" pitchFamily="34" charset="-122"/>
                <a:ea typeface="微软雅黑 Light" panose="020B0502040204020203" pitchFamily="34" charset="-122"/>
              </a:rPr>
              <a:t>各参会人收到会议通知后，添加参会资料</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2"/>
            </a:pPr>
            <a:r>
              <a:rPr lang="zh-CN" altLang="en-US" sz="1400" dirty="0" smtClean="0">
                <a:solidFill>
                  <a:srgbClr val="0070C0"/>
                </a:solidFill>
                <a:latin typeface="微软雅黑 Light" panose="020B0502040204020203" pitchFamily="34" charset="-122"/>
                <a:ea typeface="微软雅黑 Light" panose="020B0502040204020203" pitchFamily="34" charset="-122"/>
              </a:rPr>
              <a:t>会议创建者可以看到交上来的各种资料</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2"/>
          <a:stretch>
            <a:fillRect/>
          </a:stretch>
        </p:blipFill>
        <p:spPr>
          <a:xfrm>
            <a:off x="358138" y="1752681"/>
            <a:ext cx="5377716" cy="2204782"/>
          </a:xfrm>
          <a:prstGeom prst="rect">
            <a:avLst/>
          </a:prstGeom>
        </p:spPr>
      </p:pic>
    </p:spTree>
    <p:extLst>
      <p:ext uri="{BB962C8B-B14F-4D97-AF65-F5344CB8AC3E}">
        <p14:creationId xmlns:p14="http://schemas.microsoft.com/office/powerpoint/2010/main" val="3847303090"/>
      </p:ext>
    </p:extLst>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dirty="0" smtClean="0"/>
              <a:t>3.3 </a:t>
            </a:r>
            <a:r>
              <a:rPr lang="zh-CN" altLang="en-US" dirty="0" smtClean="0"/>
              <a:t>会议和会议纪要</a:t>
            </a:r>
            <a:endParaRPr lang="zh-CN" altLang="en-US" dirty="0"/>
          </a:p>
        </p:txBody>
      </p:sp>
      <p:sp>
        <p:nvSpPr>
          <p:cNvPr id="8" name="文本框 7"/>
          <p:cNvSpPr txBox="1"/>
          <p:nvPr/>
        </p:nvSpPr>
        <p:spPr>
          <a:xfrm>
            <a:off x="136922" y="540957"/>
            <a:ext cx="3266678" cy="2628963"/>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会议召开和会议记录转知的</a:t>
            </a:r>
            <a:r>
              <a:rPr lang="zh-CN" altLang="en-US" sz="1400" dirty="0">
                <a:solidFill>
                  <a:srgbClr val="0070C0"/>
                </a:solidFill>
                <a:latin typeface="微软雅黑 Light" panose="020B0502040204020203" pitchFamily="34" charset="-122"/>
                <a:ea typeface="微软雅黑 Light" panose="020B0502040204020203" pitchFamily="34" charset="-122"/>
              </a:rPr>
              <a:t>操作步骤</a:t>
            </a:r>
            <a:r>
              <a:rPr lang="zh-CN" altLang="en-US" sz="1400" dirty="0" smtClean="0">
                <a:solidFill>
                  <a:srgbClr val="0070C0"/>
                </a:solidFill>
                <a:latin typeface="微软雅黑 Light" panose="020B0502040204020203" pitchFamily="34" charset="-122"/>
                <a:ea typeface="微软雅黑 Light" panose="020B0502040204020203" pitchFamily="34" charset="-122"/>
              </a:rPr>
              <a:t>：</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召开人将会议提升至进行中</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在需要的情况下也可以不提升至进行中，直接取消会议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会议召开完毕后，更新会议的内相关容，包括创建问题、决策等</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创建会议纪要</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填写会议纪要信息，点击完成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3624815" y="71120"/>
            <a:ext cx="4255195" cy="2113280"/>
          </a:xfrm>
          <a:prstGeom prst="rect">
            <a:avLst/>
          </a:prstGeom>
        </p:spPr>
      </p:pic>
      <p:pic>
        <p:nvPicPr>
          <p:cNvPr id="9" name="图片 8"/>
          <p:cNvPicPr>
            <a:picLocks noChangeAspect="1"/>
          </p:cNvPicPr>
          <p:nvPr/>
        </p:nvPicPr>
        <p:blipFill>
          <a:blip r:embed="rId3"/>
          <a:stretch>
            <a:fillRect/>
          </a:stretch>
        </p:blipFill>
        <p:spPr>
          <a:xfrm>
            <a:off x="4936815" y="1257956"/>
            <a:ext cx="4150276" cy="2633324"/>
          </a:xfrm>
          <a:prstGeom prst="rect">
            <a:avLst/>
          </a:prstGeom>
        </p:spPr>
      </p:pic>
      <p:pic>
        <p:nvPicPr>
          <p:cNvPr id="10" name="图片 9"/>
          <p:cNvPicPr>
            <a:picLocks noChangeAspect="1"/>
          </p:cNvPicPr>
          <p:nvPr/>
        </p:nvPicPr>
        <p:blipFill>
          <a:blip r:embed="rId4"/>
          <a:stretch>
            <a:fillRect/>
          </a:stretch>
        </p:blipFill>
        <p:spPr>
          <a:xfrm>
            <a:off x="136922" y="3169920"/>
            <a:ext cx="3765104" cy="1656080"/>
          </a:xfrm>
          <a:prstGeom prst="rect">
            <a:avLst/>
          </a:prstGeom>
        </p:spPr>
      </p:pic>
      <p:sp>
        <p:nvSpPr>
          <p:cNvPr id="7" name="文本框 6"/>
          <p:cNvSpPr txBox="1"/>
          <p:nvPr/>
        </p:nvSpPr>
        <p:spPr>
          <a:xfrm>
            <a:off x="3694277" y="1958668"/>
            <a:ext cx="515773" cy="145770"/>
          </a:xfrm>
          <a:prstGeom prst="rect">
            <a:avLst/>
          </a:prstGeom>
          <a:solidFill>
            <a:schemeClr val="bg1"/>
          </a:solidFill>
        </p:spPr>
        <p:txBody>
          <a:bodyPr wrap="square" lIns="3600" tIns="3600" rIns="3600" bIns="3600" rtlCol="0">
            <a:spAutoFit/>
          </a:bodyPr>
          <a:lstStyle/>
          <a:p>
            <a:r>
              <a:rPr lang="zh-CN" altLang="en-US" sz="900" dirty="0" smtClean="0">
                <a:solidFill>
                  <a:srgbClr val="0070C0"/>
                </a:solidFill>
                <a:latin typeface="宋体" panose="02010600030101010101" pitchFamily="2" charset="-122"/>
                <a:ea typeface="宋体" panose="02010600030101010101" pitchFamily="2" charset="-122"/>
              </a:rPr>
              <a:t>会议纪要</a:t>
            </a:r>
            <a:endParaRPr lang="zh-CN" altLang="en-US" sz="900" dirty="0">
              <a:solidFill>
                <a:srgbClr val="0070C0"/>
              </a:solidFill>
              <a:latin typeface="宋体" panose="02010600030101010101" pitchFamily="2" charset="-122"/>
              <a:ea typeface="宋体" panose="02010600030101010101" pitchFamily="2" charset="-122"/>
            </a:endParaRPr>
          </a:p>
        </p:txBody>
      </p:sp>
      <p:sp>
        <p:nvSpPr>
          <p:cNvPr id="11" name="文本框 10"/>
          <p:cNvSpPr txBox="1"/>
          <p:nvPr/>
        </p:nvSpPr>
        <p:spPr>
          <a:xfrm>
            <a:off x="5784162" y="1756659"/>
            <a:ext cx="515773" cy="130381"/>
          </a:xfrm>
          <a:prstGeom prst="rect">
            <a:avLst/>
          </a:prstGeom>
          <a:solidFill>
            <a:schemeClr val="bg1"/>
          </a:solidFill>
        </p:spPr>
        <p:txBody>
          <a:bodyPr wrap="square" lIns="3600" tIns="3600" rIns="3600" bIns="3600" rtlCol="0">
            <a:spAutoFit/>
          </a:bodyPr>
          <a:lstStyle/>
          <a:p>
            <a:r>
              <a:rPr lang="zh-CN" altLang="en-US" sz="800" dirty="0" smtClean="0">
                <a:solidFill>
                  <a:schemeClr val="tx2">
                    <a:lumMod val="50000"/>
                  </a:schemeClr>
                </a:solidFill>
                <a:latin typeface="宋体" panose="02010600030101010101" pitchFamily="2" charset="-122"/>
                <a:ea typeface="宋体" panose="02010600030101010101" pitchFamily="2" charset="-122"/>
              </a:rPr>
              <a:t>会议纪要</a:t>
            </a:r>
            <a:endParaRPr lang="zh-CN" altLang="en-US" sz="800" dirty="0">
              <a:solidFill>
                <a:schemeClr val="tx2">
                  <a:lumMod val="50000"/>
                </a:scheme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37120036"/>
      </p:ext>
    </p:extLst>
  </p:cSld>
  <p:clrMapOvr>
    <a:masterClrMapping/>
  </p:clrMapOvr>
  <p:transition spd="slow">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dirty="0" smtClean="0"/>
              <a:t>3.3 </a:t>
            </a:r>
            <a:r>
              <a:rPr lang="zh-CN" altLang="en-US" dirty="0" smtClean="0"/>
              <a:t>会议和会议纪要</a:t>
            </a:r>
            <a:endParaRPr lang="zh-CN" altLang="en-US" dirty="0"/>
          </a:p>
        </p:txBody>
      </p:sp>
      <p:sp>
        <p:nvSpPr>
          <p:cNvPr id="8" name="文本框 7"/>
          <p:cNvSpPr txBox="1"/>
          <p:nvPr/>
        </p:nvSpPr>
        <p:spPr>
          <a:xfrm>
            <a:off x="136921" y="540957"/>
            <a:ext cx="3987809" cy="1440243"/>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6"/>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点击创建的会议纪要</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6"/>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点击生命周期</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6"/>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点击按钮添加会议转知人员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6"/>
            </a:pPr>
            <a:r>
              <a:rPr lang="zh-CN" altLang="en-US" sz="1400" dirty="0" smtClean="0">
                <a:solidFill>
                  <a:srgbClr val="0070C0"/>
                </a:solidFill>
                <a:latin typeface="微软雅黑 Light" panose="020B0502040204020203" pitchFamily="34" charset="-122"/>
                <a:ea typeface="微软雅黑 Light" panose="020B0502040204020203" pitchFamily="34" charset="-122"/>
              </a:rPr>
              <a:t>然后点击状态签核中，会议纪要就发出去了</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4366457" y="46713"/>
            <a:ext cx="4535817" cy="2371550"/>
          </a:xfrm>
          <a:prstGeom prst="rect">
            <a:avLst/>
          </a:prstGeom>
        </p:spPr>
      </p:pic>
      <p:pic>
        <p:nvPicPr>
          <p:cNvPr id="3" name="图片 2"/>
          <p:cNvPicPr>
            <a:picLocks noChangeAspect="1"/>
          </p:cNvPicPr>
          <p:nvPr/>
        </p:nvPicPr>
        <p:blipFill>
          <a:blip r:embed="rId3"/>
          <a:stretch>
            <a:fillRect/>
          </a:stretch>
        </p:blipFill>
        <p:spPr>
          <a:xfrm>
            <a:off x="5108098" y="1855438"/>
            <a:ext cx="4035902" cy="2706859"/>
          </a:xfrm>
          <a:prstGeom prst="rect">
            <a:avLst/>
          </a:prstGeom>
        </p:spPr>
      </p:pic>
      <p:pic>
        <p:nvPicPr>
          <p:cNvPr id="7" name="图片 6"/>
          <p:cNvPicPr>
            <a:picLocks noChangeAspect="1"/>
          </p:cNvPicPr>
          <p:nvPr/>
        </p:nvPicPr>
        <p:blipFill>
          <a:blip r:embed="rId4"/>
          <a:stretch>
            <a:fillRect/>
          </a:stretch>
        </p:blipFill>
        <p:spPr>
          <a:xfrm>
            <a:off x="0" y="1991817"/>
            <a:ext cx="4212183" cy="2761707"/>
          </a:xfrm>
          <a:prstGeom prst="rect">
            <a:avLst/>
          </a:prstGeom>
        </p:spPr>
      </p:pic>
    </p:spTree>
    <p:extLst>
      <p:ext uri="{BB962C8B-B14F-4D97-AF65-F5344CB8AC3E}">
        <p14:creationId xmlns:p14="http://schemas.microsoft.com/office/powerpoint/2010/main" val="481290617"/>
      </p:ext>
    </p:extLst>
  </p:cSld>
  <p:clrMapOvr>
    <a:masterClrMapping/>
  </p:clrMapOvr>
  <p:transition spd="slow">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540502" cy="465947"/>
          </a:xfrm>
        </p:spPr>
        <p:txBody>
          <a:bodyPr vert="horz" lIns="87916" tIns="43957" rIns="87916" bIns="43957" rtlCol="0" anchor="ctr">
            <a:noAutofit/>
          </a:bodyPr>
          <a:lstStyle/>
          <a:p>
            <a:pPr fontAlgn="base">
              <a:spcAft>
                <a:spcPct val="0"/>
              </a:spcAft>
            </a:pPr>
            <a:r>
              <a:rPr lang="en-US" altLang="zh-CN" dirty="0"/>
              <a:t>3.4 </a:t>
            </a:r>
            <a:r>
              <a:rPr lang="zh-CN" altLang="en-US" dirty="0"/>
              <a:t>项目</a:t>
            </a:r>
            <a:r>
              <a:rPr lang="en-US" altLang="zh-CN" dirty="0"/>
              <a:t>-</a:t>
            </a:r>
            <a:r>
              <a:rPr lang="zh-CN" altLang="en-US" dirty="0"/>
              <a:t>变更：人员变更维护，计划变更单、项目基线</a:t>
            </a:r>
          </a:p>
        </p:txBody>
      </p:sp>
      <p:sp>
        <p:nvSpPr>
          <p:cNvPr id="8" name="文本框 7"/>
          <p:cNvSpPr txBox="1"/>
          <p:nvPr/>
        </p:nvSpPr>
        <p:spPr>
          <a:xfrm>
            <a:off x="228362" y="609538"/>
            <a:ext cx="3396454" cy="2743262"/>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人员变更维护的</a:t>
            </a:r>
            <a:r>
              <a:rPr lang="zh-CN" altLang="en-US" sz="1400" dirty="0">
                <a:solidFill>
                  <a:srgbClr val="0070C0"/>
                </a:solidFill>
                <a:latin typeface="微软雅黑 Light" panose="020B0502040204020203" pitchFamily="34" charset="-122"/>
                <a:ea typeface="微软雅黑 Light" panose="020B0502040204020203" pitchFamily="34" charset="-122"/>
              </a:rPr>
              <a:t>操作步骤</a:t>
            </a:r>
            <a:r>
              <a:rPr lang="zh-CN" altLang="en-US" sz="1400" dirty="0" smtClean="0">
                <a:solidFill>
                  <a:srgbClr val="0070C0"/>
                </a:solidFill>
                <a:latin typeface="微软雅黑 Light" panose="020B0502040204020203" pitchFamily="34" charset="-122"/>
                <a:ea typeface="微软雅黑 Light" panose="020B0502040204020203" pitchFamily="34" charset="-122"/>
              </a:rPr>
              <a:t>：</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选中人员后，点击删除项目成员。注意：删除之前应该先进行任务转发。</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转发任务：将某项目成员的任务、问题、风险转给另一个成员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选择转发给谁，转发哪些类型</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选择具体转发的内容，点提交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增加新的项目成员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3624816" y="609538"/>
            <a:ext cx="3657600" cy="2191130"/>
          </a:xfrm>
          <a:prstGeom prst="rect">
            <a:avLst/>
          </a:prstGeom>
        </p:spPr>
      </p:pic>
      <p:pic>
        <p:nvPicPr>
          <p:cNvPr id="3" name="图片 2"/>
          <p:cNvPicPr>
            <a:picLocks noChangeAspect="1"/>
          </p:cNvPicPr>
          <p:nvPr/>
        </p:nvPicPr>
        <p:blipFill>
          <a:blip r:embed="rId3"/>
          <a:stretch>
            <a:fillRect/>
          </a:stretch>
        </p:blipFill>
        <p:spPr>
          <a:xfrm>
            <a:off x="3624817" y="2894761"/>
            <a:ext cx="2186704" cy="1691818"/>
          </a:xfrm>
          <a:prstGeom prst="rect">
            <a:avLst/>
          </a:prstGeom>
        </p:spPr>
      </p:pic>
      <p:pic>
        <p:nvPicPr>
          <p:cNvPr id="4" name="图片 3"/>
          <p:cNvPicPr>
            <a:picLocks noChangeAspect="1"/>
          </p:cNvPicPr>
          <p:nvPr/>
        </p:nvPicPr>
        <p:blipFill>
          <a:blip r:embed="rId4"/>
          <a:stretch>
            <a:fillRect/>
          </a:stretch>
        </p:blipFill>
        <p:spPr>
          <a:xfrm>
            <a:off x="6388235" y="2885359"/>
            <a:ext cx="2176645" cy="1701220"/>
          </a:xfrm>
          <a:prstGeom prst="rect">
            <a:avLst/>
          </a:prstGeom>
        </p:spPr>
      </p:pic>
    </p:spTree>
    <p:extLst>
      <p:ext uri="{BB962C8B-B14F-4D97-AF65-F5344CB8AC3E}">
        <p14:creationId xmlns:p14="http://schemas.microsoft.com/office/powerpoint/2010/main" val="1161388095"/>
      </p:ext>
    </p:extLst>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540502" cy="465947"/>
          </a:xfrm>
        </p:spPr>
        <p:txBody>
          <a:bodyPr vert="horz" lIns="87916" tIns="43957" rIns="87916" bIns="43957" rtlCol="0" anchor="ctr">
            <a:noAutofit/>
          </a:bodyPr>
          <a:lstStyle/>
          <a:p>
            <a:pPr fontAlgn="base">
              <a:spcAft>
                <a:spcPct val="0"/>
              </a:spcAft>
            </a:pPr>
            <a:r>
              <a:rPr lang="en-US" altLang="zh-CN" dirty="0"/>
              <a:t>3.4 </a:t>
            </a:r>
            <a:r>
              <a:rPr lang="zh-CN" altLang="en-US" dirty="0"/>
              <a:t>项目</a:t>
            </a:r>
            <a:r>
              <a:rPr lang="en-US" altLang="zh-CN" dirty="0"/>
              <a:t>-</a:t>
            </a:r>
            <a:r>
              <a:rPr lang="zh-CN" altLang="en-US" dirty="0"/>
              <a:t>变更：人员变更维护，计划变更</a:t>
            </a:r>
            <a:r>
              <a:rPr lang="zh-CN" altLang="en-US" dirty="0" smtClean="0"/>
              <a:t>单，项目</a:t>
            </a:r>
            <a:r>
              <a:rPr lang="zh-CN" altLang="en-US" dirty="0"/>
              <a:t>基线</a:t>
            </a:r>
          </a:p>
        </p:txBody>
      </p:sp>
      <p:sp>
        <p:nvSpPr>
          <p:cNvPr id="8" name="文本框 7"/>
          <p:cNvSpPr txBox="1"/>
          <p:nvPr/>
        </p:nvSpPr>
        <p:spPr>
          <a:xfrm>
            <a:off x="416921" y="687916"/>
            <a:ext cx="7564485" cy="1421735"/>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计划变更单审批执行步骤：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在流程任务中收到计划变更单的任务后，和本文</a:t>
            </a:r>
            <a:r>
              <a:rPr lang="en-US" altLang="zh-CN" sz="1400" dirty="0">
                <a:solidFill>
                  <a:srgbClr val="0070C0"/>
                </a:solidFill>
                <a:latin typeface="微软雅黑 Light" panose="020B0502040204020203" pitchFamily="34" charset="-122"/>
                <a:ea typeface="微软雅黑 Light" panose="020B0502040204020203" pitchFamily="34" charset="-122"/>
              </a:rPr>
              <a:t>&lt;</a:t>
            </a:r>
            <a:r>
              <a:rPr lang="en-US" altLang="zh-CN" sz="1400" dirty="0" smtClean="0">
                <a:solidFill>
                  <a:srgbClr val="0070C0"/>
                </a:solidFill>
                <a:latin typeface="微软雅黑 Light" panose="020B0502040204020203" pitchFamily="34" charset="-122"/>
                <a:ea typeface="微软雅黑 Light" panose="020B0502040204020203" pitchFamily="34" charset="-122"/>
              </a:rPr>
              <a:t>3.2 </a:t>
            </a:r>
            <a:r>
              <a:rPr lang="zh-CN" altLang="en-US" sz="1400" dirty="0">
                <a:solidFill>
                  <a:srgbClr val="0070C0"/>
                </a:solidFill>
                <a:latin typeface="微软雅黑 Light" panose="020B0502040204020203" pitchFamily="34" charset="-122"/>
                <a:ea typeface="微软雅黑 Light" panose="020B0502040204020203" pitchFamily="34" charset="-122"/>
              </a:rPr>
              <a:t>项目管理</a:t>
            </a:r>
            <a:r>
              <a:rPr lang="en-US" altLang="zh-CN" sz="1400" dirty="0">
                <a:solidFill>
                  <a:srgbClr val="0070C0"/>
                </a:solidFill>
                <a:latin typeface="微软雅黑 Light" panose="020B0502040204020203" pitchFamily="34" charset="-122"/>
                <a:ea typeface="微软雅黑 Light" panose="020B0502040204020203" pitchFamily="34" charset="-122"/>
              </a:rPr>
              <a:t>-</a:t>
            </a:r>
            <a:r>
              <a:rPr lang="zh-CN" altLang="en-US" sz="1400" dirty="0">
                <a:solidFill>
                  <a:srgbClr val="0070C0"/>
                </a:solidFill>
                <a:latin typeface="微软雅黑 Light" panose="020B0502040204020203" pitchFamily="34" charset="-122"/>
                <a:ea typeface="微软雅黑 Light" panose="020B0502040204020203" pitchFamily="34" charset="-122"/>
              </a:rPr>
              <a:t>流程</a:t>
            </a:r>
            <a:r>
              <a:rPr lang="zh-CN" altLang="en-US" sz="1400" dirty="0" smtClean="0">
                <a:solidFill>
                  <a:srgbClr val="0070C0"/>
                </a:solidFill>
                <a:latin typeface="微软雅黑 Light" panose="020B0502040204020203" pitchFamily="34" charset="-122"/>
                <a:ea typeface="微软雅黑 Light" panose="020B0502040204020203" pitchFamily="34" charset="-122"/>
              </a:rPr>
              <a:t>任务</a:t>
            </a:r>
            <a:r>
              <a:rPr lang="en-US" altLang="zh-CN" sz="1400" dirty="0" smtClean="0">
                <a:solidFill>
                  <a:srgbClr val="0070C0"/>
                </a:solidFill>
                <a:latin typeface="微软雅黑 Light" panose="020B0502040204020203" pitchFamily="34" charset="-122"/>
                <a:ea typeface="微软雅黑 Light" panose="020B0502040204020203" pitchFamily="34" charset="-122"/>
              </a:rPr>
              <a:t>&gt;</a:t>
            </a:r>
            <a:r>
              <a:rPr lang="zh-CN" altLang="en-US" sz="1400" dirty="0" smtClean="0">
                <a:solidFill>
                  <a:srgbClr val="0070C0"/>
                </a:solidFill>
                <a:latin typeface="微软雅黑 Light" panose="020B0502040204020203" pitchFamily="34" charset="-122"/>
                <a:ea typeface="微软雅黑 Light" panose="020B0502040204020203" pitchFamily="34" charset="-122"/>
              </a:rPr>
              <a:t>中讲解类似处理</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a:solidFill>
                  <a:srgbClr val="0070C0"/>
                </a:solidFill>
                <a:latin typeface="微软雅黑 Light" panose="020B0502040204020203" pitchFamily="34" charset="-122"/>
                <a:ea typeface="微软雅黑 Light" panose="020B0502040204020203" pitchFamily="34" charset="-122"/>
              </a:rPr>
              <a:t>对于变更内容的执行，</a:t>
            </a:r>
            <a:r>
              <a:rPr lang="zh-CN" altLang="en-US" sz="1400" dirty="0" smtClean="0">
                <a:solidFill>
                  <a:srgbClr val="0070C0"/>
                </a:solidFill>
                <a:latin typeface="微软雅黑 Light" panose="020B0502040204020203" pitchFamily="34" charset="-122"/>
                <a:ea typeface="微软雅黑 Light" panose="020B0502040204020203" pitchFamily="34" charset="-122"/>
              </a:rPr>
              <a:t>查看变更单的更改内容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打开该项目任务进行编辑</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2"/>
          <a:stretch>
            <a:fillRect/>
          </a:stretch>
        </p:blipFill>
        <p:spPr>
          <a:xfrm>
            <a:off x="101600" y="2783840"/>
            <a:ext cx="8870367" cy="1788486"/>
          </a:xfrm>
          <a:prstGeom prst="rect">
            <a:avLst/>
          </a:prstGeom>
        </p:spPr>
      </p:pic>
    </p:spTree>
    <p:extLst>
      <p:ext uri="{BB962C8B-B14F-4D97-AF65-F5344CB8AC3E}">
        <p14:creationId xmlns:p14="http://schemas.microsoft.com/office/powerpoint/2010/main" val="575743423"/>
      </p:ext>
    </p:extLst>
  </p:cSld>
  <p:clrMapOvr>
    <a:masterClrMapping/>
  </p:clrMapOvr>
  <p:transition spd="slow">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6540502" cy="465947"/>
          </a:xfrm>
        </p:spPr>
        <p:txBody>
          <a:bodyPr vert="horz" lIns="87916" tIns="43957" rIns="87916" bIns="43957" rtlCol="0" anchor="ctr">
            <a:noAutofit/>
          </a:bodyPr>
          <a:lstStyle/>
          <a:p>
            <a:pPr fontAlgn="base">
              <a:spcAft>
                <a:spcPct val="0"/>
              </a:spcAft>
            </a:pPr>
            <a:r>
              <a:rPr lang="en-US" altLang="zh-CN" dirty="0"/>
              <a:t>3.4 </a:t>
            </a:r>
            <a:r>
              <a:rPr lang="zh-CN" altLang="en-US" dirty="0"/>
              <a:t>项目</a:t>
            </a:r>
            <a:r>
              <a:rPr lang="en-US" altLang="zh-CN" dirty="0"/>
              <a:t>-</a:t>
            </a:r>
            <a:r>
              <a:rPr lang="zh-CN" altLang="en-US" dirty="0"/>
              <a:t>变更：人员变更维护，计划变更</a:t>
            </a:r>
            <a:r>
              <a:rPr lang="zh-CN" altLang="en-US" dirty="0" smtClean="0"/>
              <a:t>单，项目</a:t>
            </a:r>
            <a:r>
              <a:rPr lang="zh-CN" altLang="en-US" dirty="0"/>
              <a:t>基线</a:t>
            </a:r>
          </a:p>
        </p:txBody>
      </p:sp>
      <p:sp>
        <p:nvSpPr>
          <p:cNvPr id="8" name="文本框 7"/>
          <p:cNvSpPr txBox="1"/>
          <p:nvPr/>
        </p:nvSpPr>
        <p:spPr>
          <a:xfrm>
            <a:off x="462642" y="785888"/>
            <a:ext cx="2790010" cy="3557512"/>
          </a:xfrm>
          <a:prstGeom prst="rect">
            <a:avLst/>
          </a:prstGeom>
          <a:ln>
            <a:solidFill>
              <a:srgbClr val="006699"/>
            </a:solidFill>
          </a:ln>
        </p:spPr>
        <p:txBody>
          <a:bodyPr wrap="square" rtlCol="0">
            <a:noAutofit/>
          </a:bodyPr>
          <a:lstStyle/>
          <a:p>
            <a:pPr>
              <a:lnSpc>
                <a:spcPct val="150000"/>
              </a:lnSpc>
            </a:pPr>
            <a:r>
              <a:rPr lang="zh-CN" altLang="en-US" sz="1400" b="1" dirty="0" smtClean="0">
                <a:solidFill>
                  <a:srgbClr val="0070C0"/>
                </a:solidFill>
                <a:latin typeface="微软雅黑 Light" panose="020B0502040204020203" pitchFamily="34" charset="-122"/>
                <a:ea typeface="微软雅黑 Light" panose="020B0502040204020203" pitchFamily="34" charset="-122"/>
              </a:rPr>
              <a:t>为了记录历史状态，便于变更后进行对比，在变更之前可以给项目添加基线</a:t>
            </a:r>
            <a:r>
              <a:rPr lang="zh-CN" altLang="en-US" sz="1400" dirty="0" smtClean="0">
                <a:solidFill>
                  <a:srgbClr val="0070C0"/>
                </a:solidFill>
                <a:latin typeface="微软雅黑 Light" panose="020B0502040204020203" pitchFamily="34" charset="-122"/>
                <a:ea typeface="微软雅黑 Light" panose="020B0502040204020203" pitchFamily="34" charset="-122"/>
              </a:rPr>
              <a:t>。</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r>
              <a:rPr lang="zh-CN" altLang="en-US" sz="1400" b="1" dirty="0" smtClean="0">
                <a:solidFill>
                  <a:srgbClr val="0070C0"/>
                </a:solidFill>
                <a:latin typeface="微软雅黑 Light" panose="020B0502040204020203" pitchFamily="34" charset="-122"/>
                <a:ea typeface="微软雅黑 Light" panose="020B0502040204020203" pitchFamily="34" charset="-122"/>
              </a:rPr>
              <a:t>项目基线</a:t>
            </a:r>
            <a:r>
              <a:rPr lang="zh-CN" altLang="en-US" sz="1400" dirty="0" smtClean="0">
                <a:solidFill>
                  <a:srgbClr val="0070C0"/>
                </a:solidFill>
                <a:latin typeface="微软雅黑 Light" panose="020B0502040204020203" pitchFamily="34" charset="-122"/>
                <a:ea typeface="微软雅黑 Light" panose="020B0502040204020203" pitchFamily="34" charset="-122"/>
              </a:rPr>
              <a:t>操作步骤：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在基线视图点击新建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点击确定</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创建基线需要一些时间，等一会后会创建出新的基线</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3628389" y="785888"/>
            <a:ext cx="4524373" cy="2491112"/>
          </a:xfrm>
          <a:prstGeom prst="rect">
            <a:avLst/>
          </a:prstGeom>
        </p:spPr>
      </p:pic>
      <p:pic>
        <p:nvPicPr>
          <p:cNvPr id="4" name="图片 3"/>
          <p:cNvPicPr>
            <a:picLocks noChangeAspect="1"/>
          </p:cNvPicPr>
          <p:nvPr/>
        </p:nvPicPr>
        <p:blipFill>
          <a:blip r:embed="rId3"/>
          <a:stretch>
            <a:fillRect/>
          </a:stretch>
        </p:blipFill>
        <p:spPr>
          <a:xfrm>
            <a:off x="3628389" y="3394565"/>
            <a:ext cx="4558776" cy="1012371"/>
          </a:xfrm>
          <a:prstGeom prst="rect">
            <a:avLst/>
          </a:prstGeom>
        </p:spPr>
      </p:pic>
    </p:spTree>
    <p:extLst>
      <p:ext uri="{BB962C8B-B14F-4D97-AF65-F5344CB8AC3E}">
        <p14:creationId xmlns:p14="http://schemas.microsoft.com/office/powerpoint/2010/main" val="1086243379"/>
      </p:ext>
    </p:extLst>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a:t>3.5 </a:t>
            </a:r>
            <a:r>
              <a:rPr lang="zh-CN" altLang="en-US" dirty="0"/>
              <a:t>项目</a:t>
            </a:r>
            <a:r>
              <a:rPr lang="en-US" altLang="zh-CN" dirty="0" smtClean="0"/>
              <a:t>-</a:t>
            </a:r>
            <a:r>
              <a:rPr lang="zh-CN" altLang="en-US" dirty="0" smtClean="0"/>
              <a:t>文档</a:t>
            </a:r>
            <a:r>
              <a:rPr lang="zh-CN" altLang="en-US" dirty="0"/>
              <a:t>交付物上传下载</a:t>
            </a:r>
          </a:p>
        </p:txBody>
      </p:sp>
      <p:sp>
        <p:nvSpPr>
          <p:cNvPr id="8" name="文本框 7"/>
          <p:cNvSpPr txBox="1"/>
          <p:nvPr/>
        </p:nvSpPr>
        <p:spPr>
          <a:xfrm>
            <a:off x="456111" y="609539"/>
            <a:ext cx="2914106" cy="1369484"/>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文档交付物上传下载 方式</a:t>
            </a:r>
            <a:r>
              <a:rPr lang="en-US" altLang="zh-CN" sz="1400" dirty="0" smtClean="0">
                <a:solidFill>
                  <a:srgbClr val="0070C0"/>
                </a:solidFill>
                <a:latin typeface="微软雅黑 Light" panose="020B0502040204020203" pitchFamily="34" charset="-122"/>
                <a:ea typeface="微软雅黑 Light" panose="020B0502040204020203" pitchFamily="34" charset="-122"/>
              </a:rPr>
              <a:t>1</a:t>
            </a:r>
            <a:r>
              <a:rPr lang="zh-CN" altLang="en-US" sz="1400" dirty="0" smtClean="0">
                <a:solidFill>
                  <a:srgbClr val="0070C0"/>
                </a:solidFill>
                <a:latin typeface="微软雅黑 Light" panose="020B0502040204020203" pitchFamily="34" charset="-122"/>
                <a:ea typeface="微软雅黑 Light" panose="020B0502040204020203" pitchFamily="34" charset="-122"/>
              </a:rPr>
              <a:t>：</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勾选中存放的文件夹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点击新建文档</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填写信息，点击下一步</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5649687" y="0"/>
            <a:ext cx="3405674" cy="1332446"/>
          </a:xfrm>
          <a:prstGeom prst="rect">
            <a:avLst/>
          </a:prstGeom>
        </p:spPr>
      </p:pic>
      <p:pic>
        <p:nvPicPr>
          <p:cNvPr id="4" name="图片 3"/>
          <p:cNvPicPr>
            <a:picLocks noChangeAspect="1"/>
          </p:cNvPicPr>
          <p:nvPr/>
        </p:nvPicPr>
        <p:blipFill>
          <a:blip r:embed="rId3"/>
          <a:stretch>
            <a:fillRect/>
          </a:stretch>
        </p:blipFill>
        <p:spPr>
          <a:xfrm>
            <a:off x="39190" y="2322459"/>
            <a:ext cx="3494313" cy="2213905"/>
          </a:xfrm>
          <a:prstGeom prst="rect">
            <a:avLst/>
          </a:prstGeom>
        </p:spPr>
      </p:pic>
      <p:pic>
        <p:nvPicPr>
          <p:cNvPr id="9" name="图片 8"/>
          <p:cNvPicPr>
            <a:picLocks noChangeAspect="1"/>
          </p:cNvPicPr>
          <p:nvPr/>
        </p:nvPicPr>
        <p:blipFill>
          <a:blip r:embed="rId4"/>
          <a:stretch>
            <a:fillRect/>
          </a:stretch>
        </p:blipFill>
        <p:spPr>
          <a:xfrm>
            <a:off x="3631476" y="1357457"/>
            <a:ext cx="2449284" cy="3245844"/>
          </a:xfrm>
          <a:prstGeom prst="rect">
            <a:avLst/>
          </a:prstGeom>
        </p:spPr>
      </p:pic>
    </p:spTree>
    <p:extLst>
      <p:ext uri="{BB962C8B-B14F-4D97-AF65-F5344CB8AC3E}">
        <p14:creationId xmlns:p14="http://schemas.microsoft.com/office/powerpoint/2010/main" val="3456217747"/>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srcRect t="9760" r="60153" b="43861"/>
          <a:stretch/>
        </p:blipFill>
        <p:spPr>
          <a:xfrm>
            <a:off x="3437316" y="3336723"/>
            <a:ext cx="2946770" cy="1393002"/>
          </a:xfrm>
          <a:prstGeom prst="rect">
            <a:avLst/>
          </a:prstGeom>
          <a:ln>
            <a:solidFill>
              <a:srgbClr val="006699"/>
            </a:solidFill>
          </a:ln>
        </p:spPr>
      </p:pic>
      <p:pic>
        <p:nvPicPr>
          <p:cNvPr id="8" name="图片 7"/>
          <p:cNvPicPr>
            <a:picLocks noChangeAspect="1"/>
          </p:cNvPicPr>
          <p:nvPr/>
        </p:nvPicPr>
        <p:blipFill>
          <a:blip r:embed="rId3"/>
          <a:stretch>
            <a:fillRect/>
          </a:stretch>
        </p:blipFill>
        <p:spPr>
          <a:xfrm>
            <a:off x="3437316" y="316805"/>
            <a:ext cx="2946770" cy="2864773"/>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1.1 </a:t>
            </a:r>
            <a:r>
              <a:rPr lang="zh-CN" altLang="en-US" dirty="0" smtClean="0"/>
              <a:t>部门</a:t>
            </a:r>
            <a:r>
              <a:rPr lang="zh-CN" altLang="en-US" dirty="0"/>
              <a:t>和人员</a:t>
            </a:r>
            <a:r>
              <a:rPr lang="zh-CN" altLang="en-US" dirty="0" smtClean="0"/>
              <a:t>维护</a:t>
            </a:r>
            <a:r>
              <a:rPr lang="en-US" altLang="zh-CN" sz="2000" b="1" dirty="0" smtClean="0">
                <a:solidFill>
                  <a:srgbClr val="005386"/>
                </a:solidFill>
                <a:latin typeface="Century Gothic" pitchFamily="34" charset="0"/>
                <a:ea typeface="微软雅黑" pitchFamily="34" charset="-122"/>
                <a:cs typeface="Century Gothic" pitchFamily="34" charset="0"/>
              </a:rPr>
              <a:t> </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0431" y="833439"/>
            <a:ext cx="2632333" cy="3518275"/>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创建人员：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为人员指定详细资料，</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点击“下一步”</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在“角色”界面，点击“添加角色”，弹出角色选择框</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根据人员实际业务需求，勾择合适的角色，点击“完成”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角色添加完成后，点击“完成”，人员创建完成。</a:t>
            </a:r>
            <a:endParaRPr lang="zh-CN" altLang="en-US" sz="1400" dirty="0">
              <a:solidFill>
                <a:srgbClr val="0070C0"/>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457050" y="857152"/>
            <a:ext cx="1999568" cy="145170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p:cNvSpPr/>
          <p:nvPr/>
        </p:nvSpPr>
        <p:spPr>
          <a:xfrm>
            <a:off x="5688611" y="2982103"/>
            <a:ext cx="382190" cy="22155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矩形 14"/>
          <p:cNvSpPr/>
          <p:nvPr/>
        </p:nvSpPr>
        <p:spPr>
          <a:xfrm>
            <a:off x="3457050" y="3577142"/>
            <a:ext cx="429150" cy="18999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文本框 18"/>
          <p:cNvSpPr txBox="1"/>
          <p:nvPr/>
        </p:nvSpPr>
        <p:spPr>
          <a:xfrm>
            <a:off x="3101989" y="704058"/>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④</a:t>
            </a:r>
            <a:endParaRPr lang="zh-CN" altLang="en-US" b="1" dirty="0">
              <a:solidFill>
                <a:srgbClr val="FF0000"/>
              </a:solidFill>
            </a:endParaRPr>
          </a:p>
        </p:txBody>
      </p:sp>
      <p:sp>
        <p:nvSpPr>
          <p:cNvPr id="20" name="文本框 19"/>
          <p:cNvSpPr txBox="1"/>
          <p:nvPr/>
        </p:nvSpPr>
        <p:spPr>
          <a:xfrm>
            <a:off x="5361952" y="2890313"/>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⑤</a:t>
            </a:r>
            <a:endParaRPr lang="zh-CN" altLang="en-US" b="1" dirty="0">
              <a:solidFill>
                <a:srgbClr val="FF0000"/>
              </a:solidFill>
            </a:endParaRPr>
          </a:p>
        </p:txBody>
      </p:sp>
      <p:pic>
        <p:nvPicPr>
          <p:cNvPr id="16" name="图片 15"/>
          <p:cNvPicPr>
            <a:picLocks noChangeAspect="1"/>
          </p:cNvPicPr>
          <p:nvPr/>
        </p:nvPicPr>
        <p:blipFill>
          <a:blip r:embed="rId4"/>
          <a:stretch>
            <a:fillRect/>
          </a:stretch>
        </p:blipFill>
        <p:spPr>
          <a:xfrm>
            <a:off x="6586537" y="1749191"/>
            <a:ext cx="2460046" cy="2759309"/>
          </a:xfrm>
          <a:prstGeom prst="rect">
            <a:avLst/>
          </a:prstGeom>
          <a:ln>
            <a:solidFill>
              <a:srgbClr val="006699"/>
            </a:solidFill>
          </a:ln>
        </p:spPr>
      </p:pic>
      <p:pic>
        <p:nvPicPr>
          <p:cNvPr id="24" name="图片 23"/>
          <p:cNvPicPr>
            <a:picLocks noChangeAspect="1"/>
          </p:cNvPicPr>
          <p:nvPr/>
        </p:nvPicPr>
        <p:blipFill>
          <a:blip r:embed="rId5"/>
          <a:stretch>
            <a:fillRect/>
          </a:stretch>
        </p:blipFill>
        <p:spPr>
          <a:xfrm>
            <a:off x="2995496" y="3429192"/>
            <a:ext cx="518205" cy="493819"/>
          </a:xfrm>
          <a:prstGeom prst="rect">
            <a:avLst/>
          </a:prstGeom>
        </p:spPr>
      </p:pic>
      <p:sp>
        <p:nvSpPr>
          <p:cNvPr id="26" name="矩形 25"/>
          <p:cNvSpPr/>
          <p:nvPr/>
        </p:nvSpPr>
        <p:spPr>
          <a:xfrm>
            <a:off x="6596063" y="3937300"/>
            <a:ext cx="1628757" cy="15781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7" name="矩形 26"/>
          <p:cNvSpPr/>
          <p:nvPr/>
        </p:nvSpPr>
        <p:spPr>
          <a:xfrm>
            <a:off x="8451850" y="4357038"/>
            <a:ext cx="271445" cy="15781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9" name="图片 28"/>
          <p:cNvPicPr>
            <a:picLocks noChangeAspect="1"/>
          </p:cNvPicPr>
          <p:nvPr/>
        </p:nvPicPr>
        <p:blipFill>
          <a:blip r:embed="rId6"/>
          <a:stretch>
            <a:fillRect/>
          </a:stretch>
        </p:blipFill>
        <p:spPr>
          <a:xfrm>
            <a:off x="8065339" y="4185623"/>
            <a:ext cx="518205" cy="493819"/>
          </a:xfrm>
          <a:prstGeom prst="rect">
            <a:avLst/>
          </a:prstGeom>
        </p:spPr>
      </p:pic>
      <p:sp>
        <p:nvSpPr>
          <p:cNvPr id="30" name="矩形 29"/>
          <p:cNvSpPr/>
          <p:nvPr/>
        </p:nvSpPr>
        <p:spPr>
          <a:xfrm>
            <a:off x="5626014" y="4514999"/>
            <a:ext cx="333461" cy="21472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33" name="图片 32"/>
          <p:cNvPicPr>
            <a:picLocks noChangeAspect="1"/>
          </p:cNvPicPr>
          <p:nvPr/>
        </p:nvPicPr>
        <p:blipFill rotWithShape="1">
          <a:blip r:embed="rId7"/>
          <a:srcRect l="24509" t="19291" r="21573" b="26701"/>
          <a:stretch/>
        </p:blipFill>
        <p:spPr>
          <a:xfrm>
            <a:off x="5486314" y="4299183"/>
            <a:ext cx="279400" cy="266700"/>
          </a:xfrm>
          <a:prstGeom prst="rect">
            <a:avLst/>
          </a:prstGeom>
        </p:spPr>
      </p:pic>
      <p:sp>
        <p:nvSpPr>
          <p:cNvPr id="18" name="动作按钮: 上一张 17">
            <a:hlinkClick r:id="rId8" action="ppaction://hlinksldjump" highlightClick="1"/>
          </p:cNvPr>
          <p:cNvSpPr/>
          <p:nvPr/>
        </p:nvSpPr>
        <p:spPr>
          <a:xfrm flipH="1">
            <a:off x="470432" y="4544058"/>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894010473"/>
      </p:ext>
    </p:extLst>
  </p:cSld>
  <p:clrMapOvr>
    <a:masterClrMapping/>
  </p:clrMapOvr>
  <p:transition spd="slow">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a:t>3.5 </a:t>
            </a:r>
            <a:r>
              <a:rPr lang="zh-CN" altLang="en-US" dirty="0"/>
              <a:t>项目</a:t>
            </a:r>
            <a:r>
              <a:rPr lang="en-US" altLang="zh-CN" dirty="0" smtClean="0"/>
              <a:t>-</a:t>
            </a:r>
            <a:r>
              <a:rPr lang="zh-CN" altLang="en-US" dirty="0" smtClean="0"/>
              <a:t>文档</a:t>
            </a:r>
            <a:r>
              <a:rPr lang="zh-CN" altLang="en-US" dirty="0"/>
              <a:t>交付物上传下载</a:t>
            </a:r>
          </a:p>
        </p:txBody>
      </p:sp>
      <p:sp>
        <p:nvSpPr>
          <p:cNvPr id="8" name="文本框 7"/>
          <p:cNvSpPr txBox="1"/>
          <p:nvPr/>
        </p:nvSpPr>
        <p:spPr>
          <a:xfrm>
            <a:off x="456111" y="609539"/>
            <a:ext cx="2914106" cy="1369484"/>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文档交付物上传下载 方式</a:t>
            </a:r>
            <a:r>
              <a:rPr lang="en-US" altLang="zh-CN" sz="1400" dirty="0" smtClean="0">
                <a:solidFill>
                  <a:srgbClr val="0070C0"/>
                </a:solidFill>
                <a:latin typeface="微软雅黑 Light" panose="020B0502040204020203" pitchFamily="34" charset="-122"/>
                <a:ea typeface="微软雅黑 Light" panose="020B0502040204020203" pitchFamily="34" charset="-122"/>
              </a:rPr>
              <a:t>1</a:t>
            </a:r>
            <a:r>
              <a:rPr lang="zh-CN" altLang="en-US" sz="1400" dirty="0" smtClean="0">
                <a:solidFill>
                  <a:srgbClr val="0070C0"/>
                </a:solidFill>
                <a:latin typeface="微软雅黑 Light" panose="020B0502040204020203" pitchFamily="34" charset="-122"/>
                <a:ea typeface="微软雅黑 Light" panose="020B0502040204020203" pitchFamily="34" charset="-122"/>
              </a:rPr>
              <a:t>：</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点击浏览</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r>
              <a:rPr lang="zh-CN" altLang="en-US" sz="1400" dirty="0">
                <a:solidFill>
                  <a:srgbClr val="0070C0"/>
                </a:solidFill>
                <a:latin typeface="微软雅黑 Light" panose="020B0502040204020203" pitchFamily="34" charset="-122"/>
                <a:ea typeface="微软雅黑 Light" panose="020B0502040204020203" pitchFamily="34" charset="-122"/>
              </a:rPr>
              <a:t>选择文件</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4"/>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2"/>
          <a:stretch>
            <a:fillRect/>
          </a:stretch>
        </p:blipFill>
        <p:spPr>
          <a:xfrm>
            <a:off x="2954926" y="832343"/>
            <a:ext cx="6047756" cy="3834716"/>
          </a:xfrm>
          <a:prstGeom prst="rect">
            <a:avLst/>
          </a:prstGeom>
        </p:spPr>
      </p:pic>
    </p:spTree>
    <p:extLst>
      <p:ext uri="{BB962C8B-B14F-4D97-AF65-F5344CB8AC3E}">
        <p14:creationId xmlns:p14="http://schemas.microsoft.com/office/powerpoint/2010/main" val="700092910"/>
      </p:ext>
    </p:extLst>
  </p:cSld>
  <p:clrMapOvr>
    <a:masterClrMapping/>
  </p:clrMapOvr>
  <p:transition spd="slow">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a:t>3.6 </a:t>
            </a:r>
            <a:r>
              <a:rPr lang="zh-CN" altLang="en-US" dirty="0"/>
              <a:t>项目</a:t>
            </a:r>
            <a:r>
              <a:rPr lang="en-US" altLang="zh-CN" dirty="0"/>
              <a:t>-</a:t>
            </a:r>
            <a:r>
              <a:rPr lang="zh-CN" altLang="en-US" dirty="0"/>
              <a:t>问题，风险</a:t>
            </a:r>
          </a:p>
        </p:txBody>
      </p:sp>
      <p:sp>
        <p:nvSpPr>
          <p:cNvPr id="8" name="文本框 7"/>
          <p:cNvSpPr txBox="1"/>
          <p:nvPr/>
        </p:nvSpPr>
        <p:spPr>
          <a:xfrm>
            <a:off x="456111" y="609538"/>
            <a:ext cx="3279866" cy="2055285"/>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检查整个项目的问题：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点击自己负责的项目中的问题类别菜单</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如果问题较多，需要筛选，则点击漏斗按钮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选择不同的条件过滤自己找的内容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a:stretch>
            <a:fillRect/>
          </a:stretch>
        </p:blipFill>
        <p:spPr>
          <a:xfrm>
            <a:off x="166830" y="2779376"/>
            <a:ext cx="8614395" cy="1700931"/>
          </a:xfrm>
          <a:prstGeom prst="rect">
            <a:avLst/>
          </a:prstGeom>
        </p:spPr>
      </p:pic>
      <p:pic>
        <p:nvPicPr>
          <p:cNvPr id="7" name="图片 6"/>
          <p:cNvPicPr>
            <a:picLocks noChangeAspect="1"/>
          </p:cNvPicPr>
          <p:nvPr/>
        </p:nvPicPr>
        <p:blipFill>
          <a:blip r:embed="rId3"/>
          <a:stretch>
            <a:fillRect/>
          </a:stretch>
        </p:blipFill>
        <p:spPr>
          <a:xfrm>
            <a:off x="4101336" y="127302"/>
            <a:ext cx="4679889" cy="2596303"/>
          </a:xfrm>
          <a:prstGeom prst="rect">
            <a:avLst/>
          </a:prstGeom>
        </p:spPr>
      </p:pic>
    </p:spTree>
    <p:extLst>
      <p:ext uri="{BB962C8B-B14F-4D97-AF65-F5344CB8AC3E}">
        <p14:creationId xmlns:p14="http://schemas.microsoft.com/office/powerpoint/2010/main" val="2679958895"/>
      </p:ext>
    </p:extLst>
  </p:cSld>
  <p:clrMapOvr>
    <a:masterClrMapping/>
  </p:clrMapOvr>
  <p:transition spd="slow">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a:t>3.6 </a:t>
            </a:r>
            <a:r>
              <a:rPr lang="zh-CN" altLang="en-US" dirty="0"/>
              <a:t>项目</a:t>
            </a:r>
            <a:r>
              <a:rPr lang="en-US" altLang="zh-CN" dirty="0"/>
              <a:t>-</a:t>
            </a:r>
            <a:r>
              <a:rPr lang="zh-CN" altLang="en-US" dirty="0"/>
              <a:t>问题，风险</a:t>
            </a:r>
          </a:p>
        </p:txBody>
      </p:sp>
      <p:sp>
        <p:nvSpPr>
          <p:cNvPr id="8" name="文本框 7"/>
          <p:cNvSpPr txBox="1"/>
          <p:nvPr/>
        </p:nvSpPr>
        <p:spPr>
          <a:xfrm>
            <a:off x="456111" y="609538"/>
            <a:ext cx="2090319" cy="2121470"/>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提出问题的步骤：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点击问题的分类页面，点击新建问题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填写问题信息，对策人，对策期限等</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选中刚创建的问题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2954926" y="143591"/>
            <a:ext cx="5946845" cy="1806797"/>
          </a:xfrm>
          <a:prstGeom prst="rect">
            <a:avLst/>
          </a:prstGeom>
        </p:spPr>
      </p:pic>
      <p:pic>
        <p:nvPicPr>
          <p:cNvPr id="3" name="图片 2"/>
          <p:cNvPicPr>
            <a:picLocks noChangeAspect="1"/>
          </p:cNvPicPr>
          <p:nvPr/>
        </p:nvPicPr>
        <p:blipFill>
          <a:blip r:embed="rId3"/>
          <a:stretch>
            <a:fillRect/>
          </a:stretch>
        </p:blipFill>
        <p:spPr>
          <a:xfrm>
            <a:off x="4818632" y="1219014"/>
            <a:ext cx="4325368" cy="2603178"/>
          </a:xfrm>
          <a:prstGeom prst="rect">
            <a:avLst/>
          </a:prstGeom>
        </p:spPr>
      </p:pic>
      <p:pic>
        <p:nvPicPr>
          <p:cNvPr id="13" name="图片 12"/>
          <p:cNvPicPr>
            <a:picLocks noChangeAspect="1"/>
          </p:cNvPicPr>
          <p:nvPr/>
        </p:nvPicPr>
        <p:blipFill>
          <a:blip r:embed="rId4"/>
          <a:stretch>
            <a:fillRect/>
          </a:stretch>
        </p:blipFill>
        <p:spPr>
          <a:xfrm>
            <a:off x="415104" y="2968628"/>
            <a:ext cx="4403528" cy="1371274"/>
          </a:xfrm>
          <a:prstGeom prst="rect">
            <a:avLst/>
          </a:prstGeom>
        </p:spPr>
      </p:pic>
    </p:spTree>
    <p:extLst>
      <p:ext uri="{BB962C8B-B14F-4D97-AF65-F5344CB8AC3E}">
        <p14:creationId xmlns:p14="http://schemas.microsoft.com/office/powerpoint/2010/main" val="1103169096"/>
      </p:ext>
    </p:extLst>
  </p:cSld>
  <p:clrMapOvr>
    <a:masterClrMapping/>
  </p:clrMapOvr>
  <p:transition spd="slow">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a:t>3.6 </a:t>
            </a:r>
            <a:r>
              <a:rPr lang="zh-CN" altLang="en-US" dirty="0"/>
              <a:t>项目</a:t>
            </a:r>
            <a:r>
              <a:rPr lang="en-US" altLang="zh-CN" dirty="0"/>
              <a:t>-</a:t>
            </a:r>
            <a:r>
              <a:rPr lang="zh-CN" altLang="en-US" dirty="0"/>
              <a:t>问题，风险</a:t>
            </a:r>
          </a:p>
        </p:txBody>
      </p:sp>
      <p:sp>
        <p:nvSpPr>
          <p:cNvPr id="8" name="文本框 7"/>
          <p:cNvSpPr txBox="1"/>
          <p:nvPr/>
        </p:nvSpPr>
        <p:spPr>
          <a:xfrm>
            <a:off x="274320" y="609537"/>
            <a:ext cx="2704011" cy="3909124"/>
          </a:xfrm>
          <a:prstGeom prst="rect">
            <a:avLst/>
          </a:prstGeom>
          <a:ln>
            <a:solidFill>
              <a:srgbClr val="006699"/>
            </a:solidFill>
          </a:ln>
        </p:spPr>
        <p:txBody>
          <a:bodyPr wrap="square" rtlCol="0">
            <a:noAutofit/>
          </a:bodyPr>
          <a:lstStyle>
            <a:defPPr>
              <a:defRPr lang="fr-FR"/>
            </a:defPPr>
            <a:lvl1pPr marL="342900" indent="-342900">
              <a:lnSpc>
                <a:spcPct val="150000"/>
              </a:lnSpc>
              <a:buFont typeface="+mj-ea"/>
              <a:buAutoNum type="circleNumDbPlain" startAt="7"/>
              <a:defRPr sz="1400">
                <a:solidFill>
                  <a:srgbClr val="0070C0"/>
                </a:solidFill>
                <a:latin typeface="微软雅黑 Light" panose="020B0502040204020203" pitchFamily="34" charset="-122"/>
                <a:ea typeface="微软雅黑 Light" panose="020B0502040204020203" pitchFamily="34" charset="-122"/>
              </a:defRPr>
            </a:lvl1pPr>
          </a:lstStyle>
          <a:p>
            <a:pPr>
              <a:buFont typeface="+mj-ea"/>
              <a:buAutoNum type="circleNumDbPlain" startAt="4"/>
            </a:pPr>
            <a:r>
              <a:rPr lang="zh-CN" altLang="en-US" dirty="0"/>
              <a:t>如果不需要走流程审批则点击直接分配，点击后问题对策人会收到该问题</a:t>
            </a:r>
            <a:endParaRPr lang="en-US" altLang="zh-CN" dirty="0"/>
          </a:p>
          <a:p>
            <a:pPr>
              <a:buAutoNum type="circleNumDbPlain" startAt="4"/>
            </a:pPr>
            <a:r>
              <a:rPr lang="zh-CN" altLang="en-US" dirty="0"/>
              <a:t>如需走流程则点击审批分配</a:t>
            </a:r>
            <a:endParaRPr lang="en-US" altLang="zh-CN" dirty="0"/>
          </a:p>
          <a:p>
            <a:pPr>
              <a:buAutoNum type="circleNumDbPlain" startAt="4"/>
            </a:pPr>
            <a:r>
              <a:rPr lang="zh-CN" altLang="en-US" dirty="0"/>
              <a:t>在审批单中选择流程模板，点击完成</a:t>
            </a:r>
            <a:endParaRPr lang="en-US" altLang="zh-CN" dirty="0"/>
          </a:p>
          <a:p>
            <a:pPr>
              <a:buAutoNum type="circleNumDbPlain" startAt="4"/>
            </a:pPr>
            <a:r>
              <a:rPr lang="zh-CN" altLang="en-US" dirty="0"/>
              <a:t>然后在出现的审批单中点击生命周期</a:t>
            </a:r>
            <a:endParaRPr lang="en-US" altLang="zh-CN" dirty="0"/>
          </a:p>
          <a:p>
            <a:pPr>
              <a:buAutoNum type="circleNumDbPlain" startAt="4"/>
            </a:pPr>
            <a:r>
              <a:rPr lang="zh-CN" altLang="en-US" dirty="0"/>
              <a:t>点击人员按钮，指定流程中的审批人员</a:t>
            </a:r>
            <a:endParaRPr lang="en-US" altLang="zh-CN" dirty="0"/>
          </a:p>
          <a:p>
            <a:pPr>
              <a:buAutoNum type="circleNumDbPlain" startAt="4"/>
            </a:pPr>
            <a:r>
              <a:rPr lang="zh-CN" altLang="en-US" dirty="0"/>
              <a:t>点击状态的签核中，该审批流程就发出去了</a:t>
            </a:r>
            <a:endParaRPr lang="en-US" altLang="zh-CN" dirty="0"/>
          </a:p>
        </p:txBody>
      </p:sp>
      <p:pic>
        <p:nvPicPr>
          <p:cNvPr id="14" name="图片 13"/>
          <p:cNvPicPr>
            <a:picLocks noChangeAspect="1"/>
          </p:cNvPicPr>
          <p:nvPr/>
        </p:nvPicPr>
        <p:blipFill>
          <a:blip r:embed="rId2"/>
          <a:stretch>
            <a:fillRect/>
          </a:stretch>
        </p:blipFill>
        <p:spPr>
          <a:xfrm>
            <a:off x="3177616" y="65213"/>
            <a:ext cx="1547872" cy="2354444"/>
          </a:xfrm>
          <a:prstGeom prst="rect">
            <a:avLst/>
          </a:prstGeom>
        </p:spPr>
      </p:pic>
      <p:pic>
        <p:nvPicPr>
          <p:cNvPr id="6" name="图片 5"/>
          <p:cNvPicPr>
            <a:picLocks noChangeAspect="1"/>
          </p:cNvPicPr>
          <p:nvPr/>
        </p:nvPicPr>
        <p:blipFill>
          <a:blip r:embed="rId3"/>
          <a:stretch>
            <a:fillRect/>
          </a:stretch>
        </p:blipFill>
        <p:spPr>
          <a:xfrm>
            <a:off x="5082507" y="65213"/>
            <a:ext cx="3963522" cy="2561789"/>
          </a:xfrm>
          <a:prstGeom prst="rect">
            <a:avLst/>
          </a:prstGeom>
        </p:spPr>
      </p:pic>
      <p:pic>
        <p:nvPicPr>
          <p:cNvPr id="10" name="图片 9"/>
          <p:cNvPicPr>
            <a:picLocks noChangeAspect="1"/>
          </p:cNvPicPr>
          <p:nvPr/>
        </p:nvPicPr>
        <p:blipFill>
          <a:blip r:embed="rId4"/>
          <a:stretch>
            <a:fillRect/>
          </a:stretch>
        </p:blipFill>
        <p:spPr>
          <a:xfrm>
            <a:off x="3322320" y="2483656"/>
            <a:ext cx="5840806" cy="2740192"/>
          </a:xfrm>
          <a:prstGeom prst="rect">
            <a:avLst/>
          </a:prstGeom>
        </p:spPr>
      </p:pic>
    </p:spTree>
    <p:extLst>
      <p:ext uri="{BB962C8B-B14F-4D97-AF65-F5344CB8AC3E}">
        <p14:creationId xmlns:p14="http://schemas.microsoft.com/office/powerpoint/2010/main" val="893533869"/>
      </p:ext>
    </p:extLst>
  </p:cSld>
  <p:clrMapOvr>
    <a:masterClrMapping/>
  </p:clrMapOvr>
  <p:transition spd="slow">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a:t>3.6 </a:t>
            </a:r>
            <a:r>
              <a:rPr lang="zh-CN" altLang="en-US" dirty="0"/>
              <a:t>项目</a:t>
            </a:r>
            <a:r>
              <a:rPr lang="en-US" altLang="zh-CN" dirty="0"/>
              <a:t>-</a:t>
            </a:r>
            <a:r>
              <a:rPr lang="zh-CN" altLang="en-US" dirty="0"/>
              <a:t>问题，风险</a:t>
            </a:r>
          </a:p>
        </p:txBody>
      </p:sp>
      <p:sp>
        <p:nvSpPr>
          <p:cNvPr id="8" name="文本框 7"/>
          <p:cNvSpPr txBox="1"/>
          <p:nvPr/>
        </p:nvSpPr>
        <p:spPr>
          <a:xfrm>
            <a:off x="456111" y="609538"/>
            <a:ext cx="2927169" cy="3871022"/>
          </a:xfrm>
          <a:prstGeom prst="rect">
            <a:avLst/>
          </a:prstGeom>
          <a:ln>
            <a:solidFill>
              <a:srgbClr val="006699"/>
            </a:solidFill>
          </a:ln>
        </p:spPr>
        <p:txBody>
          <a:bodyPr wrap="square" rtlCol="0">
            <a:noAutofit/>
          </a:bodyPr>
          <a:lstStyle>
            <a:defPPr>
              <a:defRPr lang="fr-FR"/>
            </a:defPPr>
            <a:lvl1pPr marL="342900" indent="-342900">
              <a:lnSpc>
                <a:spcPct val="150000"/>
              </a:lnSpc>
              <a:buFont typeface="+mj-ea"/>
              <a:buAutoNum type="circleNumDbPlain" startAt="7"/>
              <a:defRPr sz="1400">
                <a:solidFill>
                  <a:srgbClr val="0070C0"/>
                </a:solidFill>
                <a:latin typeface="微软雅黑 Light" panose="020B0502040204020203" pitchFamily="34" charset="-122"/>
                <a:ea typeface="微软雅黑 Light" panose="020B0502040204020203" pitchFamily="34" charset="-122"/>
              </a:defRPr>
            </a:lvl1pPr>
          </a:lstStyle>
          <a:p>
            <a:pPr marL="0" indent="0">
              <a:buNone/>
            </a:pPr>
            <a:r>
              <a:rPr lang="zh-CN" altLang="en-US" dirty="0"/>
              <a:t>判定问题对策的步骤：</a:t>
            </a:r>
            <a:endParaRPr lang="en-US" altLang="zh-CN" dirty="0"/>
          </a:p>
          <a:p>
            <a:pPr>
              <a:buFont typeface="+mj-ea"/>
              <a:buAutoNum type="circleNumDbPlain"/>
            </a:pPr>
            <a:r>
              <a:rPr lang="zh-CN" altLang="en-US" dirty="0"/>
              <a:t>自己提出的问题在项目管理</a:t>
            </a:r>
            <a:r>
              <a:rPr lang="en-US" altLang="zh-CN" dirty="0"/>
              <a:t>-</a:t>
            </a:r>
            <a:r>
              <a:rPr lang="zh-CN" altLang="en-US" dirty="0"/>
              <a:t>问题</a:t>
            </a:r>
            <a:r>
              <a:rPr lang="en-US" altLang="zh-CN" dirty="0"/>
              <a:t>-</a:t>
            </a:r>
            <a:r>
              <a:rPr lang="zh-CN" altLang="en-US" dirty="0"/>
              <a:t>我提出的问题中</a:t>
            </a:r>
            <a:endParaRPr lang="en-US" altLang="zh-CN" dirty="0"/>
          </a:p>
          <a:p>
            <a:pPr>
              <a:buAutoNum type="circleNumDbPlain"/>
            </a:pPr>
            <a:r>
              <a:rPr lang="zh-CN" altLang="en-US" dirty="0"/>
              <a:t>当问题的对策人回复后，会出现在待判定问题中</a:t>
            </a:r>
            <a:endParaRPr lang="en-US" altLang="zh-CN" dirty="0"/>
          </a:p>
          <a:p>
            <a:pPr>
              <a:buAutoNum type="circleNumDbPlain"/>
            </a:pPr>
            <a:r>
              <a:rPr lang="zh-CN" altLang="en-US" dirty="0"/>
              <a:t>选中待判定的问题</a:t>
            </a:r>
            <a:endParaRPr lang="en-US" altLang="zh-CN" dirty="0"/>
          </a:p>
          <a:p>
            <a:pPr>
              <a:buAutoNum type="circleNumDbPlain"/>
            </a:pPr>
            <a:r>
              <a:rPr lang="zh-CN" altLang="en-US" dirty="0"/>
              <a:t>如果觉得对策不满意点击退回</a:t>
            </a:r>
            <a:endParaRPr lang="en-US" altLang="zh-CN" dirty="0"/>
          </a:p>
          <a:p>
            <a:pPr>
              <a:buAutoNum type="circleNumDbPlain"/>
            </a:pPr>
            <a:r>
              <a:rPr lang="zh-CN" altLang="en-US" dirty="0"/>
              <a:t>如果不退回，进行判定，进度</a:t>
            </a:r>
            <a:r>
              <a:rPr lang="en-US" altLang="zh-CN" dirty="0"/>
              <a:t>ABCD</a:t>
            </a:r>
            <a:r>
              <a:rPr lang="zh-CN" altLang="en-US" dirty="0"/>
              <a:t>，判定结果和说明</a:t>
            </a:r>
            <a:endParaRPr lang="en-US" altLang="zh-CN" dirty="0"/>
          </a:p>
          <a:p>
            <a:pPr>
              <a:buAutoNum type="circleNumDbPlain"/>
            </a:pPr>
            <a:r>
              <a:rPr lang="zh-CN" altLang="en-US" dirty="0"/>
              <a:t>点击完成</a:t>
            </a:r>
            <a:endParaRPr lang="en-US" altLang="zh-CN" dirty="0"/>
          </a:p>
          <a:p>
            <a:pPr>
              <a:buAutoNum type="circleNumDbPlain"/>
            </a:pPr>
            <a:r>
              <a:rPr lang="zh-CN" altLang="en-US" dirty="0"/>
              <a:t>达到一定条件后，认为问题可以关闭，则点击关闭按钮</a:t>
            </a:r>
            <a:endParaRPr lang="en-US" altLang="zh-CN" dirty="0"/>
          </a:p>
        </p:txBody>
      </p:sp>
      <p:pic>
        <p:nvPicPr>
          <p:cNvPr id="4" name="图片 3"/>
          <p:cNvPicPr>
            <a:picLocks noChangeAspect="1"/>
          </p:cNvPicPr>
          <p:nvPr/>
        </p:nvPicPr>
        <p:blipFill>
          <a:blip r:embed="rId2"/>
          <a:stretch>
            <a:fillRect/>
          </a:stretch>
        </p:blipFill>
        <p:spPr>
          <a:xfrm>
            <a:off x="3482340" y="143591"/>
            <a:ext cx="5570418" cy="2073939"/>
          </a:xfrm>
          <a:prstGeom prst="rect">
            <a:avLst/>
          </a:prstGeom>
        </p:spPr>
      </p:pic>
      <p:pic>
        <p:nvPicPr>
          <p:cNvPr id="6" name="图片 5"/>
          <p:cNvPicPr>
            <a:picLocks noChangeAspect="1"/>
          </p:cNvPicPr>
          <p:nvPr/>
        </p:nvPicPr>
        <p:blipFill>
          <a:blip r:embed="rId3"/>
          <a:stretch>
            <a:fillRect/>
          </a:stretch>
        </p:blipFill>
        <p:spPr>
          <a:xfrm>
            <a:off x="4343143" y="2233123"/>
            <a:ext cx="4800857" cy="2984450"/>
          </a:xfrm>
          <a:prstGeom prst="rect">
            <a:avLst/>
          </a:prstGeom>
        </p:spPr>
      </p:pic>
    </p:spTree>
    <p:extLst>
      <p:ext uri="{BB962C8B-B14F-4D97-AF65-F5344CB8AC3E}">
        <p14:creationId xmlns:p14="http://schemas.microsoft.com/office/powerpoint/2010/main" val="4013157697"/>
      </p:ext>
    </p:extLst>
  </p:cSld>
  <p:clrMapOvr>
    <a:masterClrMapping/>
  </p:clrMapOvr>
  <p:transition spd="slow">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a:t>3.6 </a:t>
            </a:r>
            <a:r>
              <a:rPr lang="zh-CN" altLang="en-US" dirty="0"/>
              <a:t>项目</a:t>
            </a:r>
            <a:r>
              <a:rPr lang="en-US" altLang="zh-CN" dirty="0"/>
              <a:t>-</a:t>
            </a:r>
            <a:r>
              <a:rPr lang="zh-CN" altLang="en-US" dirty="0"/>
              <a:t>问题，风险</a:t>
            </a:r>
          </a:p>
        </p:txBody>
      </p:sp>
      <p:sp>
        <p:nvSpPr>
          <p:cNvPr id="8" name="文本框 7"/>
          <p:cNvSpPr txBox="1"/>
          <p:nvPr/>
        </p:nvSpPr>
        <p:spPr>
          <a:xfrm>
            <a:off x="297181" y="609538"/>
            <a:ext cx="2712720" cy="3032822"/>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回复他人的问题的对策的步骤：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别人提出的问题，负责人是自己的，在项目管理</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问题</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我对策的问题中</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选中需要对策的问题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点击编辑</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填写对策，点击完成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可以不走流程直接回复</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也可以通过流程来审批回复</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2"/>
          <a:stretch>
            <a:fillRect/>
          </a:stretch>
        </p:blipFill>
        <p:spPr>
          <a:xfrm>
            <a:off x="3070858" y="628024"/>
            <a:ext cx="5894713" cy="3343270"/>
          </a:xfrm>
          <a:prstGeom prst="rect">
            <a:avLst/>
          </a:prstGeom>
        </p:spPr>
      </p:pic>
    </p:spTree>
    <p:extLst>
      <p:ext uri="{BB962C8B-B14F-4D97-AF65-F5344CB8AC3E}">
        <p14:creationId xmlns:p14="http://schemas.microsoft.com/office/powerpoint/2010/main" val="959540108"/>
      </p:ext>
    </p:extLst>
  </p:cSld>
  <p:clrMapOvr>
    <a:masterClrMapping/>
  </p:clrMapOvr>
  <p:transition spd="slow">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a:t>3.6 </a:t>
            </a:r>
            <a:r>
              <a:rPr lang="zh-CN" altLang="en-US" dirty="0"/>
              <a:t>项目</a:t>
            </a:r>
            <a:r>
              <a:rPr lang="en-US" altLang="zh-CN" dirty="0"/>
              <a:t>-</a:t>
            </a:r>
            <a:r>
              <a:rPr lang="zh-CN" altLang="en-US" dirty="0"/>
              <a:t>问题，风险</a:t>
            </a:r>
          </a:p>
        </p:txBody>
      </p:sp>
      <p:sp>
        <p:nvSpPr>
          <p:cNvPr id="8" name="文本框 7"/>
          <p:cNvSpPr txBox="1"/>
          <p:nvPr/>
        </p:nvSpPr>
        <p:spPr>
          <a:xfrm>
            <a:off x="279763" y="609538"/>
            <a:ext cx="3795848" cy="1389079"/>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在新建审批单中选择流程模板，点击完成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点击审批单中的生命周期</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点击人员按钮，指定流程节点人员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点击状态的签核中，发出该流程</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2"/>
          <a:stretch>
            <a:fillRect/>
          </a:stretch>
        </p:blipFill>
        <p:spPr>
          <a:xfrm>
            <a:off x="-9837" y="2093102"/>
            <a:ext cx="3401863" cy="2572735"/>
          </a:xfrm>
          <a:prstGeom prst="rect">
            <a:avLst/>
          </a:prstGeom>
        </p:spPr>
      </p:pic>
      <p:pic>
        <p:nvPicPr>
          <p:cNvPr id="6" name="图片 5"/>
          <p:cNvPicPr>
            <a:picLocks noChangeAspect="1"/>
          </p:cNvPicPr>
          <p:nvPr/>
        </p:nvPicPr>
        <p:blipFill>
          <a:blip r:embed="rId3"/>
          <a:stretch>
            <a:fillRect/>
          </a:stretch>
        </p:blipFill>
        <p:spPr>
          <a:xfrm>
            <a:off x="3430212" y="1918364"/>
            <a:ext cx="5713788" cy="2600692"/>
          </a:xfrm>
          <a:prstGeom prst="rect">
            <a:avLst/>
          </a:prstGeom>
        </p:spPr>
      </p:pic>
    </p:spTree>
    <p:extLst>
      <p:ext uri="{BB962C8B-B14F-4D97-AF65-F5344CB8AC3E}">
        <p14:creationId xmlns:p14="http://schemas.microsoft.com/office/powerpoint/2010/main" val="2867385557"/>
      </p:ext>
    </p:extLst>
  </p:cSld>
  <p:clrMapOvr>
    <a:masterClrMapping/>
  </p:clrMapOvr>
  <p:transition spd="slow">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a:t>3.6 </a:t>
            </a:r>
            <a:r>
              <a:rPr lang="zh-CN" altLang="en-US" dirty="0"/>
              <a:t>项目</a:t>
            </a:r>
            <a:r>
              <a:rPr lang="en-US" altLang="zh-CN" dirty="0"/>
              <a:t>-</a:t>
            </a:r>
            <a:r>
              <a:rPr lang="zh-CN" altLang="en-US" dirty="0"/>
              <a:t>问题，</a:t>
            </a:r>
            <a:r>
              <a:rPr lang="zh-CN" altLang="en-US" dirty="0" smtClean="0"/>
              <a:t>风险</a:t>
            </a:r>
            <a:endParaRPr lang="zh-CN" altLang="en-US" dirty="0">
              <a:solidFill>
                <a:srgbClr val="FF0000"/>
              </a:solidFill>
            </a:endParaRPr>
          </a:p>
        </p:txBody>
      </p:sp>
      <p:sp>
        <p:nvSpPr>
          <p:cNvPr id="8" name="文本框 7"/>
          <p:cNvSpPr txBox="1"/>
          <p:nvPr/>
        </p:nvSpPr>
        <p:spPr>
          <a:xfrm>
            <a:off x="297181" y="609538"/>
            <a:ext cx="2712720" cy="3857507"/>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创建风险步骤：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在项目菜单中，点击“风险”，进入风险主界面；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在操作菜单中，点击“创建风险”；</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在创建风险表单中填写详细信息：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61950" lvl="1" indent="-184150">
              <a:lnSpc>
                <a:spcPct val="150000"/>
              </a:lnSpc>
              <a:buFont typeface="Arial" panose="020B0604020202020204" pitchFamily="34" charset="0"/>
              <a:buChar char="•"/>
              <a:tabLst>
                <a:tab pos="179388" algn="l"/>
              </a:tabLst>
            </a:pPr>
            <a:r>
              <a:rPr lang="en-US" altLang="zh-CN" sz="1000" dirty="0">
                <a:solidFill>
                  <a:srgbClr val="005386"/>
                </a:solidFill>
                <a:latin typeface="微软雅黑" pitchFamily="34" charset="-122"/>
                <a:ea typeface="微软雅黑" pitchFamily="34" charset="-122"/>
              </a:rPr>
              <a:t>RPN</a:t>
            </a:r>
            <a:r>
              <a:rPr lang="zh-CN" altLang="en-US" sz="1000" dirty="0">
                <a:solidFill>
                  <a:srgbClr val="005386"/>
                </a:solidFill>
                <a:latin typeface="微软雅黑" pitchFamily="34" charset="-122"/>
                <a:ea typeface="微软雅黑" pitchFamily="34" charset="-122"/>
              </a:rPr>
              <a:t>：概率</a:t>
            </a:r>
            <a:r>
              <a:rPr lang="en-US" altLang="zh-CN" sz="1000" dirty="0">
                <a:solidFill>
                  <a:srgbClr val="005386"/>
                </a:solidFill>
                <a:latin typeface="微软雅黑" pitchFamily="34" charset="-122"/>
                <a:ea typeface="微软雅黑" pitchFamily="34" charset="-122"/>
              </a:rPr>
              <a:t>*</a:t>
            </a:r>
            <a:r>
              <a:rPr lang="zh-CN" altLang="en-US" sz="1000" dirty="0">
                <a:solidFill>
                  <a:srgbClr val="005386"/>
                </a:solidFill>
                <a:latin typeface="微软雅黑" pitchFamily="34" charset="-122"/>
                <a:ea typeface="微软雅黑" pitchFamily="34" charset="-122"/>
              </a:rPr>
              <a:t>影响。</a:t>
            </a:r>
            <a:endParaRPr lang="en-US" altLang="zh-CN" sz="1000" dirty="0">
              <a:solidFill>
                <a:srgbClr val="005386"/>
              </a:solidFill>
              <a:latin typeface="微软雅黑" pitchFamily="34" charset="-122"/>
              <a:ea typeface="微软雅黑" pitchFamily="34" charset="-122"/>
            </a:endParaRPr>
          </a:p>
          <a:p>
            <a:pPr marL="361950" lvl="2">
              <a:lnSpc>
                <a:spcPct val="150000"/>
              </a:lnSpc>
              <a:tabLst>
                <a:tab pos="179388" algn="l"/>
              </a:tabLst>
            </a:pPr>
            <a:r>
              <a:rPr lang="zh-CN" altLang="en-US" sz="1000" dirty="0">
                <a:solidFill>
                  <a:srgbClr val="005386"/>
                </a:solidFill>
              </a:rPr>
              <a:t>概率：风险有多大可能会发生的估计。 范围从 </a:t>
            </a:r>
            <a:r>
              <a:rPr lang="en-US" altLang="zh-CN" sz="1000" dirty="0">
                <a:solidFill>
                  <a:srgbClr val="005386"/>
                </a:solidFill>
              </a:rPr>
              <a:t>1 </a:t>
            </a:r>
            <a:r>
              <a:rPr lang="zh-CN" altLang="en-US" sz="1000" dirty="0">
                <a:solidFill>
                  <a:srgbClr val="005386"/>
                </a:solidFill>
              </a:rPr>
              <a:t>至 </a:t>
            </a:r>
            <a:r>
              <a:rPr lang="en-US" altLang="zh-CN" sz="1000" dirty="0">
                <a:solidFill>
                  <a:srgbClr val="005386"/>
                </a:solidFill>
              </a:rPr>
              <a:t>5</a:t>
            </a:r>
            <a:r>
              <a:rPr lang="zh-CN" altLang="en-US" sz="1000" dirty="0">
                <a:solidFill>
                  <a:srgbClr val="005386"/>
                </a:solidFill>
              </a:rPr>
              <a:t>，</a:t>
            </a:r>
            <a:r>
              <a:rPr lang="en-US" altLang="zh-CN" sz="1000" dirty="0">
                <a:solidFill>
                  <a:srgbClr val="005386"/>
                </a:solidFill>
              </a:rPr>
              <a:t>1 </a:t>
            </a:r>
            <a:r>
              <a:rPr lang="zh-CN" altLang="en-US" sz="1000" dirty="0">
                <a:solidFill>
                  <a:srgbClr val="005386"/>
                </a:solidFill>
              </a:rPr>
              <a:t>为最低。 </a:t>
            </a:r>
            <a:endParaRPr lang="en-US" altLang="zh-CN" sz="1000" dirty="0">
              <a:solidFill>
                <a:srgbClr val="005386"/>
              </a:solidFill>
            </a:endParaRPr>
          </a:p>
          <a:p>
            <a:pPr marL="361950" lvl="2">
              <a:lnSpc>
                <a:spcPct val="150000"/>
              </a:lnSpc>
              <a:tabLst>
                <a:tab pos="179388" algn="l"/>
              </a:tabLst>
            </a:pPr>
            <a:r>
              <a:rPr lang="zh-CN" altLang="en-US" sz="1000" dirty="0">
                <a:solidFill>
                  <a:srgbClr val="005386"/>
                </a:solidFill>
              </a:rPr>
              <a:t>影响：风险对项目影响程度的估计。 范围从 </a:t>
            </a:r>
            <a:r>
              <a:rPr lang="en-US" altLang="zh-CN" sz="1000" dirty="0">
                <a:solidFill>
                  <a:srgbClr val="005386"/>
                </a:solidFill>
              </a:rPr>
              <a:t>1 </a:t>
            </a:r>
            <a:r>
              <a:rPr lang="zh-CN" altLang="en-US" sz="1000" dirty="0">
                <a:solidFill>
                  <a:srgbClr val="005386"/>
                </a:solidFill>
              </a:rPr>
              <a:t>至 </a:t>
            </a:r>
            <a:r>
              <a:rPr lang="en-US" altLang="zh-CN" sz="1000" dirty="0">
                <a:solidFill>
                  <a:srgbClr val="005386"/>
                </a:solidFill>
              </a:rPr>
              <a:t>5</a:t>
            </a:r>
            <a:r>
              <a:rPr lang="zh-CN" altLang="en-US" sz="1000" dirty="0">
                <a:solidFill>
                  <a:srgbClr val="005386"/>
                </a:solidFill>
              </a:rPr>
              <a:t>，</a:t>
            </a:r>
            <a:r>
              <a:rPr lang="en-US" altLang="zh-CN" sz="1000" dirty="0">
                <a:solidFill>
                  <a:srgbClr val="005386"/>
                </a:solidFill>
              </a:rPr>
              <a:t>1 </a:t>
            </a:r>
            <a:r>
              <a:rPr lang="zh-CN" altLang="en-US" sz="1000" dirty="0">
                <a:solidFill>
                  <a:srgbClr val="005386"/>
                </a:solidFill>
              </a:rPr>
              <a:t>为最低</a:t>
            </a:r>
            <a:r>
              <a:rPr lang="zh-CN" altLang="en-US" sz="1000" dirty="0" smtClean="0">
                <a:solidFill>
                  <a:srgbClr val="005386"/>
                </a:solidFill>
              </a:rPr>
              <a:t>。</a:t>
            </a:r>
            <a:endParaRPr lang="en-US" altLang="zh-CN" sz="1000" dirty="0" smtClean="0">
              <a:solidFill>
                <a:srgbClr val="005386"/>
              </a:solidFill>
            </a:endParaRPr>
          </a:p>
          <a:p>
            <a:pPr marL="342900" lvl="2" indent="-342900">
              <a:lnSpc>
                <a:spcPct val="150000"/>
              </a:lnSpc>
              <a:buFont typeface="+mj-ea"/>
              <a:buAutoNum type="circleNumDbPlain" startAt="4"/>
              <a:tabLst>
                <a:tab pos="179388" algn="l"/>
              </a:tabLst>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a:t>
            </a:r>
            <a:endParaRPr lang="en-US" altLang="zh-CN" sz="1000" dirty="0" smtClean="0">
              <a:solidFill>
                <a:srgbClr val="005386"/>
              </a:solidFill>
            </a:endParaRPr>
          </a:p>
          <a:p>
            <a:pPr marL="361950" lvl="2">
              <a:lnSpc>
                <a:spcPct val="150000"/>
              </a:lnSpc>
              <a:tabLst>
                <a:tab pos="179388" algn="l"/>
              </a:tabLst>
            </a:pPr>
            <a:endParaRPr lang="zh-CN" altLang="en-US" sz="1000" dirty="0">
              <a:solidFill>
                <a:srgbClr val="005386"/>
              </a:solidFill>
            </a:endParaRPr>
          </a:p>
        </p:txBody>
      </p:sp>
      <p:pic>
        <p:nvPicPr>
          <p:cNvPr id="2" name="图片 1"/>
          <p:cNvPicPr>
            <a:picLocks noChangeAspect="1"/>
          </p:cNvPicPr>
          <p:nvPr/>
        </p:nvPicPr>
        <p:blipFill rotWithShape="1">
          <a:blip r:embed="rId2"/>
          <a:srcRect l="1" r="58212"/>
          <a:stretch/>
        </p:blipFill>
        <p:spPr>
          <a:xfrm>
            <a:off x="3183958" y="625830"/>
            <a:ext cx="2105024" cy="2528283"/>
          </a:xfrm>
          <a:prstGeom prst="rect">
            <a:avLst/>
          </a:prstGeom>
        </p:spPr>
      </p:pic>
      <p:pic>
        <p:nvPicPr>
          <p:cNvPr id="3" name="图片 2"/>
          <p:cNvPicPr>
            <a:picLocks noChangeAspect="1"/>
          </p:cNvPicPr>
          <p:nvPr/>
        </p:nvPicPr>
        <p:blipFill>
          <a:blip r:embed="rId3"/>
          <a:stretch>
            <a:fillRect/>
          </a:stretch>
        </p:blipFill>
        <p:spPr>
          <a:xfrm>
            <a:off x="5463040" y="143591"/>
            <a:ext cx="1819275" cy="4323454"/>
          </a:xfrm>
          <a:prstGeom prst="rect">
            <a:avLst/>
          </a:prstGeom>
        </p:spPr>
      </p:pic>
      <p:pic>
        <p:nvPicPr>
          <p:cNvPr id="6" name="图片 5"/>
          <p:cNvPicPr>
            <a:picLocks noChangeAspect="1"/>
          </p:cNvPicPr>
          <p:nvPr/>
        </p:nvPicPr>
        <p:blipFill>
          <a:blip r:embed="rId4"/>
          <a:stretch>
            <a:fillRect/>
          </a:stretch>
        </p:blipFill>
        <p:spPr>
          <a:xfrm>
            <a:off x="7412037" y="609538"/>
            <a:ext cx="1668464" cy="2919812"/>
          </a:xfrm>
          <a:prstGeom prst="rect">
            <a:avLst/>
          </a:prstGeom>
        </p:spPr>
      </p:pic>
      <p:sp>
        <p:nvSpPr>
          <p:cNvPr id="9" name="矩形 8"/>
          <p:cNvSpPr/>
          <p:nvPr/>
        </p:nvSpPr>
        <p:spPr>
          <a:xfrm>
            <a:off x="3188311" y="2632106"/>
            <a:ext cx="558189" cy="20454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0" name="图片 9"/>
          <p:cNvPicPr>
            <a:picLocks noChangeAspect="1"/>
          </p:cNvPicPr>
          <p:nvPr/>
        </p:nvPicPr>
        <p:blipFill rotWithShape="1">
          <a:blip r:embed="rId5"/>
          <a:srcRect l="26174" t="21615" r="24810" b="26949"/>
          <a:stretch/>
        </p:blipFill>
        <p:spPr>
          <a:xfrm>
            <a:off x="2937202" y="2587656"/>
            <a:ext cx="254000" cy="253999"/>
          </a:xfrm>
          <a:prstGeom prst="rect">
            <a:avLst/>
          </a:prstGeom>
        </p:spPr>
      </p:pic>
      <p:pic>
        <p:nvPicPr>
          <p:cNvPr id="11" name="图片 10"/>
          <p:cNvPicPr>
            <a:picLocks noChangeAspect="1"/>
          </p:cNvPicPr>
          <p:nvPr/>
        </p:nvPicPr>
        <p:blipFill rotWithShape="1">
          <a:blip r:embed="rId6"/>
          <a:srcRect l="25280" t="20196" r="25551" b="25978"/>
          <a:stretch/>
        </p:blipFill>
        <p:spPr>
          <a:xfrm>
            <a:off x="3993628" y="1526452"/>
            <a:ext cx="254794" cy="269081"/>
          </a:xfrm>
          <a:prstGeom prst="rect">
            <a:avLst/>
          </a:prstGeom>
        </p:spPr>
      </p:pic>
      <p:pic>
        <p:nvPicPr>
          <p:cNvPr id="12" name="图片 11"/>
          <p:cNvPicPr>
            <a:picLocks noChangeAspect="1"/>
          </p:cNvPicPr>
          <p:nvPr/>
        </p:nvPicPr>
        <p:blipFill rotWithShape="1">
          <a:blip r:embed="rId7"/>
          <a:srcRect l="22297" t="16835" r="25011" b="26586"/>
          <a:stretch/>
        </p:blipFill>
        <p:spPr>
          <a:xfrm>
            <a:off x="7377566" y="330138"/>
            <a:ext cx="273050" cy="279400"/>
          </a:xfrm>
          <a:prstGeom prst="rect">
            <a:avLst/>
          </a:prstGeom>
        </p:spPr>
      </p:pic>
      <p:sp>
        <p:nvSpPr>
          <p:cNvPr id="13" name="矩形 12"/>
          <p:cNvSpPr/>
          <p:nvPr/>
        </p:nvSpPr>
        <p:spPr>
          <a:xfrm>
            <a:off x="4255424" y="1576882"/>
            <a:ext cx="425642" cy="16822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p:cNvSpPr/>
          <p:nvPr/>
        </p:nvSpPr>
        <p:spPr>
          <a:xfrm>
            <a:off x="7456372" y="609538"/>
            <a:ext cx="1160577" cy="198514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文本框 15"/>
          <p:cNvSpPr txBox="1"/>
          <p:nvPr/>
        </p:nvSpPr>
        <p:spPr>
          <a:xfrm>
            <a:off x="8055769" y="3135027"/>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④</a:t>
            </a:r>
            <a:endParaRPr lang="zh-CN" altLang="en-US" b="1" dirty="0">
              <a:solidFill>
                <a:srgbClr val="FF0000"/>
              </a:solidFill>
            </a:endParaRPr>
          </a:p>
        </p:txBody>
      </p:sp>
      <p:sp>
        <p:nvSpPr>
          <p:cNvPr id="15" name="矩形 14"/>
          <p:cNvSpPr/>
          <p:nvPr/>
        </p:nvSpPr>
        <p:spPr>
          <a:xfrm>
            <a:off x="8436769" y="3326043"/>
            <a:ext cx="294481" cy="16822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867186648"/>
      </p:ext>
    </p:extLst>
  </p:cSld>
  <p:clrMapOvr>
    <a:masterClrMapping/>
  </p:clrMapOvr>
  <p:transition spd="slow">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r="18539"/>
          <a:stretch/>
        </p:blipFill>
        <p:spPr>
          <a:xfrm>
            <a:off x="3121352" y="609538"/>
            <a:ext cx="5675147" cy="2525489"/>
          </a:xfrm>
          <a:prstGeom prst="rect">
            <a:avLst/>
          </a:prstGeom>
          <a:ln>
            <a:solidFill>
              <a:srgbClr val="006699"/>
            </a:solidFill>
          </a:ln>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a:t>3.6 </a:t>
            </a:r>
            <a:r>
              <a:rPr lang="zh-CN" altLang="en-US" dirty="0"/>
              <a:t>项目</a:t>
            </a:r>
            <a:r>
              <a:rPr lang="en-US" altLang="zh-CN" dirty="0"/>
              <a:t>-</a:t>
            </a:r>
            <a:r>
              <a:rPr lang="zh-CN" altLang="en-US" dirty="0"/>
              <a:t>问题，</a:t>
            </a:r>
            <a:r>
              <a:rPr lang="zh-CN" altLang="en-US" dirty="0" smtClean="0"/>
              <a:t>风险</a:t>
            </a:r>
            <a:endParaRPr lang="zh-CN" altLang="en-US" dirty="0">
              <a:solidFill>
                <a:srgbClr val="FF0000"/>
              </a:solidFill>
            </a:endParaRPr>
          </a:p>
        </p:txBody>
      </p:sp>
      <p:sp>
        <p:nvSpPr>
          <p:cNvPr id="8" name="文本框 7"/>
          <p:cNvSpPr txBox="1"/>
          <p:nvPr/>
        </p:nvSpPr>
        <p:spPr>
          <a:xfrm>
            <a:off x="297181" y="609538"/>
            <a:ext cx="2712720" cy="3857507"/>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风险</a:t>
            </a:r>
            <a:r>
              <a:rPr lang="en-US" altLang="zh-CN" sz="1400" dirty="0" smtClean="0">
                <a:solidFill>
                  <a:srgbClr val="0070C0"/>
                </a:solidFill>
                <a:latin typeface="微软雅黑 Light" panose="020B0502040204020203" pitchFamily="34" charset="-122"/>
                <a:ea typeface="微软雅黑 Light" panose="020B0502040204020203" pitchFamily="34" charset="-122"/>
              </a:rPr>
              <a:t>RPN</a:t>
            </a:r>
            <a:r>
              <a:rPr lang="zh-CN" altLang="en-US" sz="1400" dirty="0" smtClean="0">
                <a:solidFill>
                  <a:srgbClr val="0070C0"/>
                </a:solidFill>
                <a:latin typeface="微软雅黑 Light" panose="020B0502040204020203" pitchFamily="34" charset="-122"/>
                <a:ea typeface="微软雅黑 Light" panose="020B0502040204020203" pitchFamily="34" charset="-122"/>
              </a:rPr>
              <a:t>更新步骤：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选择风险，点击“操作”菜单</a:t>
            </a:r>
            <a:r>
              <a:rPr lang="zh-CN" altLang="en-US" sz="1400" dirty="0">
                <a:solidFill>
                  <a:srgbClr val="0070C0"/>
                </a:solidFill>
                <a:latin typeface="微软雅黑 Light" panose="020B0502040204020203" pitchFamily="34" charset="-122"/>
                <a:ea typeface="微软雅黑 Light" panose="020B0502040204020203" pitchFamily="34" charset="-122"/>
              </a:rPr>
              <a:t>中的“创建</a:t>
            </a:r>
            <a:r>
              <a:rPr lang="en-US" altLang="zh-CN" sz="1400" dirty="0">
                <a:solidFill>
                  <a:srgbClr val="0070C0"/>
                </a:solidFill>
                <a:latin typeface="微软雅黑 Light" panose="020B0502040204020203" pitchFamily="34" charset="-122"/>
                <a:ea typeface="微软雅黑 Light" panose="020B0502040204020203" pitchFamily="34" charset="-122"/>
              </a:rPr>
              <a:t>RPN</a:t>
            </a:r>
            <a:r>
              <a:rPr lang="zh-CN" altLang="en-US" sz="1400" dirty="0">
                <a:solidFill>
                  <a:srgbClr val="0070C0"/>
                </a:solidFill>
                <a:latin typeface="微软雅黑 Light" panose="020B0502040204020203" pitchFamily="34" charset="-122"/>
                <a:ea typeface="微软雅黑 Light" panose="020B0502040204020203" pitchFamily="34" charset="-122"/>
              </a:rPr>
              <a:t>”；</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a:solidFill>
                  <a:srgbClr val="0070C0"/>
                </a:solidFill>
                <a:latin typeface="微软雅黑 Light" panose="020B0502040204020203" pitchFamily="34" charset="-122"/>
                <a:ea typeface="微软雅黑 Light" panose="020B0502040204020203" pitchFamily="34" charset="-122"/>
              </a:rPr>
              <a:t>填写</a:t>
            </a:r>
            <a:r>
              <a:rPr lang="en-US" altLang="zh-CN" sz="1400" dirty="0" smtClean="0">
                <a:solidFill>
                  <a:srgbClr val="0070C0"/>
                </a:solidFill>
                <a:latin typeface="微软雅黑 Light" panose="020B0502040204020203" pitchFamily="34" charset="-122"/>
                <a:ea typeface="微软雅黑 Light" panose="020B0502040204020203" pitchFamily="34" charset="-122"/>
              </a:rPr>
              <a:t>RPN</a:t>
            </a:r>
            <a:r>
              <a:rPr lang="zh-CN" altLang="en-US" sz="1400" dirty="0" smtClean="0">
                <a:solidFill>
                  <a:srgbClr val="0070C0"/>
                </a:solidFill>
                <a:latin typeface="微软雅黑 Light" panose="020B0502040204020203" pitchFamily="34" charset="-122"/>
                <a:ea typeface="微软雅黑 Light" panose="020B0502040204020203" pitchFamily="34" charset="-122"/>
              </a:rPr>
              <a:t>概率和影响值，确定生效日期，并填写状态信息，点击“完成”。一个风险下可创建多个风险</a:t>
            </a:r>
            <a:r>
              <a:rPr lang="en-US" altLang="zh-CN" sz="1400" dirty="0" smtClean="0">
                <a:solidFill>
                  <a:srgbClr val="0070C0"/>
                </a:solidFill>
                <a:latin typeface="微软雅黑 Light" panose="020B0502040204020203" pitchFamily="34" charset="-122"/>
                <a:ea typeface="微软雅黑 Light" panose="020B0502040204020203" pitchFamily="34" charset="-122"/>
              </a:rPr>
              <a:t>RPN</a:t>
            </a:r>
            <a:r>
              <a:rPr lang="zh-CN" altLang="en-US" sz="1400" dirty="0" smtClean="0">
                <a:solidFill>
                  <a:srgbClr val="0070C0"/>
                </a:solidFill>
                <a:latin typeface="微软雅黑 Light" panose="020B0502040204020203" pitchFamily="34" charset="-122"/>
                <a:ea typeface="微软雅黑 Light" panose="020B0502040204020203" pitchFamily="34" charset="-122"/>
              </a:rPr>
              <a:t>，用于更新风险状态</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最新更新的</a:t>
            </a:r>
            <a:r>
              <a:rPr lang="en-US" altLang="zh-CN" sz="1400" dirty="0" smtClean="0">
                <a:solidFill>
                  <a:srgbClr val="0070C0"/>
                </a:solidFill>
                <a:latin typeface="微软雅黑 Light" panose="020B0502040204020203" pitchFamily="34" charset="-122"/>
                <a:ea typeface="微软雅黑 Light" panose="020B0502040204020203" pitchFamily="34" charset="-122"/>
              </a:rPr>
              <a:t>RPN</a:t>
            </a:r>
            <a:r>
              <a:rPr lang="zh-CN" altLang="en-US" sz="1400" dirty="0" smtClean="0">
                <a:solidFill>
                  <a:srgbClr val="0070C0"/>
                </a:solidFill>
                <a:latin typeface="微软雅黑 Light" panose="020B0502040204020203" pitchFamily="34" charset="-122"/>
                <a:ea typeface="微软雅黑 Light" panose="020B0502040204020203" pitchFamily="34" charset="-122"/>
              </a:rPr>
              <a:t>会显示在风险网格中</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将风险分配给相应人员处理</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rotWithShape="1">
          <a:blip r:embed="rId3"/>
          <a:srcRect l="26174" t="21615" r="24810" b="26949"/>
          <a:stretch/>
        </p:blipFill>
        <p:spPr>
          <a:xfrm>
            <a:off x="4036163" y="1820934"/>
            <a:ext cx="254000" cy="253999"/>
          </a:xfrm>
          <a:prstGeom prst="rect">
            <a:avLst/>
          </a:prstGeom>
        </p:spPr>
      </p:pic>
      <p:sp>
        <p:nvSpPr>
          <p:cNvPr id="13" name="矩形 12"/>
          <p:cNvSpPr/>
          <p:nvPr/>
        </p:nvSpPr>
        <p:spPr>
          <a:xfrm>
            <a:off x="4318924" y="1856874"/>
            <a:ext cx="754726" cy="16822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文本框 15"/>
          <p:cNvSpPr txBox="1"/>
          <p:nvPr/>
        </p:nvSpPr>
        <p:spPr>
          <a:xfrm>
            <a:off x="8055769" y="3135027"/>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④</a:t>
            </a:r>
            <a:endParaRPr lang="zh-CN" altLang="en-US" b="1" dirty="0">
              <a:solidFill>
                <a:srgbClr val="FF0000"/>
              </a:solidFill>
            </a:endParaRPr>
          </a:p>
        </p:txBody>
      </p:sp>
      <p:pic>
        <p:nvPicPr>
          <p:cNvPr id="7" name="图片 6"/>
          <p:cNvPicPr>
            <a:picLocks noChangeAspect="1"/>
          </p:cNvPicPr>
          <p:nvPr/>
        </p:nvPicPr>
        <p:blipFill>
          <a:blip r:embed="rId4"/>
          <a:stretch>
            <a:fillRect/>
          </a:stretch>
        </p:blipFill>
        <p:spPr>
          <a:xfrm>
            <a:off x="7155898" y="1295399"/>
            <a:ext cx="1640601" cy="3223971"/>
          </a:xfrm>
          <a:prstGeom prst="rect">
            <a:avLst/>
          </a:prstGeom>
          <a:ln>
            <a:solidFill>
              <a:srgbClr val="006699"/>
            </a:solidFill>
          </a:ln>
        </p:spPr>
      </p:pic>
      <p:sp>
        <p:nvSpPr>
          <p:cNvPr id="9" name="矩形 8"/>
          <p:cNvSpPr/>
          <p:nvPr/>
        </p:nvSpPr>
        <p:spPr>
          <a:xfrm>
            <a:off x="7181850" y="2051020"/>
            <a:ext cx="908050" cy="119382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1" name="图片 10"/>
          <p:cNvPicPr>
            <a:picLocks noChangeAspect="1"/>
          </p:cNvPicPr>
          <p:nvPr/>
        </p:nvPicPr>
        <p:blipFill rotWithShape="1">
          <a:blip r:embed="rId5"/>
          <a:srcRect l="25280" t="20196" r="25551" b="25978"/>
          <a:stretch/>
        </p:blipFill>
        <p:spPr>
          <a:xfrm>
            <a:off x="6914080" y="2025097"/>
            <a:ext cx="254794" cy="269081"/>
          </a:xfrm>
          <a:prstGeom prst="rect">
            <a:avLst/>
          </a:prstGeom>
        </p:spPr>
      </p:pic>
      <p:pic>
        <p:nvPicPr>
          <p:cNvPr id="15" name="图片 14"/>
          <p:cNvPicPr>
            <a:picLocks noChangeAspect="1"/>
          </p:cNvPicPr>
          <p:nvPr/>
        </p:nvPicPr>
        <p:blipFill>
          <a:blip r:embed="rId6"/>
          <a:stretch>
            <a:fillRect/>
          </a:stretch>
        </p:blipFill>
        <p:spPr>
          <a:xfrm>
            <a:off x="4690234" y="2907384"/>
            <a:ext cx="2351243" cy="1632951"/>
          </a:xfrm>
          <a:prstGeom prst="rect">
            <a:avLst/>
          </a:prstGeom>
          <a:ln>
            <a:solidFill>
              <a:srgbClr val="006699"/>
            </a:solidFill>
          </a:ln>
        </p:spPr>
      </p:pic>
      <p:pic>
        <p:nvPicPr>
          <p:cNvPr id="17" name="图片 16"/>
          <p:cNvPicPr>
            <a:picLocks noChangeAspect="1"/>
          </p:cNvPicPr>
          <p:nvPr/>
        </p:nvPicPr>
        <p:blipFill rotWithShape="1">
          <a:blip r:embed="rId7"/>
          <a:srcRect l="22297" t="16835" r="25011" b="26586"/>
          <a:stretch/>
        </p:blipFill>
        <p:spPr>
          <a:xfrm>
            <a:off x="4417184" y="2894242"/>
            <a:ext cx="273050" cy="279400"/>
          </a:xfrm>
          <a:prstGeom prst="rect">
            <a:avLst/>
          </a:prstGeom>
        </p:spPr>
      </p:pic>
      <p:sp>
        <p:nvSpPr>
          <p:cNvPr id="18" name="矩形 17"/>
          <p:cNvSpPr/>
          <p:nvPr/>
        </p:nvSpPr>
        <p:spPr>
          <a:xfrm>
            <a:off x="6211224" y="3858375"/>
            <a:ext cx="399126" cy="243725"/>
          </a:xfrm>
          <a:prstGeom prst="rect">
            <a:avLst/>
          </a:prstGeom>
          <a:solidFill>
            <a:schemeClr val="bg1">
              <a:alpha val="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p:cNvSpPr/>
          <p:nvPr/>
        </p:nvSpPr>
        <p:spPr>
          <a:xfrm>
            <a:off x="4318924" y="2218547"/>
            <a:ext cx="754726" cy="16822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文本框 18"/>
          <p:cNvSpPr txBox="1"/>
          <p:nvPr/>
        </p:nvSpPr>
        <p:spPr>
          <a:xfrm>
            <a:off x="3972055" y="2121712"/>
            <a:ext cx="381000" cy="369332"/>
          </a:xfrm>
          <a:prstGeom prst="rect">
            <a:avLst/>
          </a:prstGeom>
          <a:noFill/>
        </p:spPr>
        <p:txBody>
          <a:bodyPr wrap="square" rtlCol="0">
            <a:spAutoFit/>
          </a:bodyPr>
          <a:lstStyle/>
          <a:p>
            <a:r>
              <a:rPr lang="zh-CN" altLang="en-US" dirty="0" smtClean="0">
                <a:solidFill>
                  <a:srgbClr val="FF0000"/>
                </a:solidFill>
                <a:latin typeface="Calibri" panose="020F0502020204030204" pitchFamily="34" charset="0"/>
              </a:rPr>
              <a:t>④</a:t>
            </a:r>
            <a:endParaRPr lang="zh-CN" altLang="en-US" b="1" dirty="0">
              <a:solidFill>
                <a:srgbClr val="FF0000"/>
              </a:solidFill>
            </a:endParaRPr>
          </a:p>
        </p:txBody>
      </p:sp>
    </p:spTree>
    <p:extLst>
      <p:ext uri="{BB962C8B-B14F-4D97-AF65-F5344CB8AC3E}">
        <p14:creationId xmlns:p14="http://schemas.microsoft.com/office/powerpoint/2010/main" val="2520819284"/>
      </p:ext>
    </p:extLst>
  </p:cSld>
  <p:clrMapOvr>
    <a:masterClrMapping/>
  </p:clrMapOvr>
  <p:transition spd="slow">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a:t>3.7 </a:t>
            </a:r>
            <a:r>
              <a:rPr lang="zh-CN" altLang="en-US" dirty="0"/>
              <a:t>投资数据</a:t>
            </a:r>
            <a:r>
              <a:rPr lang="en-US" altLang="zh-CN" dirty="0"/>
              <a:t>(</a:t>
            </a:r>
            <a:r>
              <a:rPr lang="zh-CN" altLang="en-US" dirty="0"/>
              <a:t>含费用申请</a:t>
            </a:r>
            <a:r>
              <a:rPr lang="en-US" altLang="zh-CN" dirty="0"/>
              <a:t>)</a:t>
            </a:r>
            <a:r>
              <a:rPr lang="zh-CN" altLang="en-US" dirty="0"/>
              <a:t>查看</a:t>
            </a:r>
          </a:p>
        </p:txBody>
      </p:sp>
      <p:sp>
        <p:nvSpPr>
          <p:cNvPr id="8" name="文本框 7"/>
          <p:cNvSpPr txBox="1"/>
          <p:nvPr/>
        </p:nvSpPr>
        <p:spPr>
          <a:xfrm>
            <a:off x="71846" y="552081"/>
            <a:ext cx="1809412" cy="4241988"/>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查看投资数据：</a:t>
            </a: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点击项目中的投资类别菜单：视图中是各投资数据，组、部、公司的各金额是卷积计算出的结果</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点击需要查看的投资项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点击投资项的费用申请</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可以看到相关费用申请信息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dirty="0">
              <a:solidFill>
                <a:srgbClr val="0070C0"/>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1956122" y="687908"/>
            <a:ext cx="7187878" cy="2385828"/>
          </a:xfrm>
          <a:prstGeom prst="rect">
            <a:avLst/>
          </a:prstGeom>
        </p:spPr>
      </p:pic>
      <p:pic>
        <p:nvPicPr>
          <p:cNvPr id="4" name="图片 3"/>
          <p:cNvPicPr>
            <a:picLocks noChangeAspect="1"/>
          </p:cNvPicPr>
          <p:nvPr/>
        </p:nvPicPr>
        <p:blipFill>
          <a:blip r:embed="rId3"/>
          <a:stretch>
            <a:fillRect/>
          </a:stretch>
        </p:blipFill>
        <p:spPr>
          <a:xfrm>
            <a:off x="1956122" y="3269672"/>
            <a:ext cx="7187878" cy="1763166"/>
          </a:xfrm>
          <a:prstGeom prst="rect">
            <a:avLst/>
          </a:prstGeom>
        </p:spPr>
      </p:pic>
    </p:spTree>
    <p:extLst>
      <p:ext uri="{BB962C8B-B14F-4D97-AF65-F5344CB8AC3E}">
        <p14:creationId xmlns:p14="http://schemas.microsoft.com/office/powerpoint/2010/main" val="1446309597"/>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287055" y="833439"/>
            <a:ext cx="3929063" cy="2125559"/>
          </a:xfrm>
          <a:prstGeom prst="rect">
            <a:avLst/>
          </a:prstGeom>
          <a:ln>
            <a:solidFill>
              <a:srgbClr val="006699"/>
            </a:solidFill>
          </a:ln>
        </p:spPr>
      </p:pic>
      <p:pic>
        <p:nvPicPr>
          <p:cNvPr id="32" name="图片 31"/>
          <p:cNvPicPr>
            <a:picLocks noChangeAspect="1"/>
          </p:cNvPicPr>
          <p:nvPr/>
        </p:nvPicPr>
        <p:blipFill>
          <a:blip r:embed="rId3"/>
          <a:stretch>
            <a:fillRect/>
          </a:stretch>
        </p:blipFill>
        <p:spPr>
          <a:xfrm>
            <a:off x="6198469" y="1670022"/>
            <a:ext cx="2460046" cy="2759309"/>
          </a:xfrm>
          <a:prstGeom prst="rect">
            <a:avLst/>
          </a:prstGeom>
          <a:ln>
            <a:solidFill>
              <a:srgbClr val="006699"/>
            </a:solidFill>
          </a:ln>
        </p:spPr>
      </p:pic>
      <p:sp>
        <p:nvSpPr>
          <p:cNvPr id="5" name="标题 4"/>
          <p:cNvSpPr>
            <a:spLocks noGrp="1"/>
          </p:cNvSpPr>
          <p:nvPr>
            <p:ph type="title"/>
          </p:nvPr>
        </p:nvSpPr>
        <p:spPr>
          <a:xfrm>
            <a:off x="358138" y="143591"/>
            <a:ext cx="6172200" cy="465947"/>
          </a:xfrm>
        </p:spPr>
        <p:txBody>
          <a:bodyPr vert="horz" lIns="87916" tIns="43957" rIns="87916" bIns="43957" rtlCol="0" anchor="ctr">
            <a:noAutofit/>
          </a:bodyPr>
          <a:lstStyle/>
          <a:p>
            <a:pPr fontAlgn="base">
              <a:spcAft>
                <a:spcPct val="0"/>
              </a:spcAft>
            </a:pPr>
            <a:r>
              <a:rPr lang="en-US" altLang="zh-CN" sz="2000" b="1" dirty="0" smtClean="0">
                <a:solidFill>
                  <a:srgbClr val="005386"/>
                </a:solidFill>
                <a:latin typeface="Century Gothic" pitchFamily="34" charset="0"/>
                <a:ea typeface="微软雅黑" pitchFamily="34" charset="-122"/>
                <a:cs typeface="Century Gothic" pitchFamily="34" charset="0"/>
              </a:rPr>
              <a:t>1.1 </a:t>
            </a:r>
            <a:r>
              <a:rPr lang="zh-CN" altLang="en-US" dirty="0" smtClean="0"/>
              <a:t>部门</a:t>
            </a:r>
            <a:r>
              <a:rPr lang="zh-CN" altLang="en-US" dirty="0"/>
              <a:t>和人员</a:t>
            </a:r>
            <a:r>
              <a:rPr lang="zh-CN" altLang="en-US" dirty="0" smtClean="0"/>
              <a:t>维护</a:t>
            </a:r>
            <a:r>
              <a:rPr lang="en-US" altLang="zh-CN" sz="2000" b="1" dirty="0" smtClean="0">
                <a:solidFill>
                  <a:srgbClr val="005386"/>
                </a:solidFill>
                <a:latin typeface="Century Gothic" pitchFamily="34" charset="0"/>
                <a:ea typeface="微软雅黑" pitchFamily="34" charset="-122"/>
                <a:cs typeface="Century Gothic" pitchFamily="34" charset="0"/>
              </a:rPr>
              <a:t> </a:t>
            </a:r>
            <a:endParaRPr lang="zh-CN" altLang="en-US" sz="2000" b="1" dirty="0">
              <a:solidFill>
                <a:srgbClr val="005386"/>
              </a:solidFill>
              <a:latin typeface="Century Gothic" pitchFamily="34" charset="0"/>
              <a:ea typeface="微软雅黑" pitchFamily="34" charset="-122"/>
              <a:cs typeface="Century Gothic" pitchFamily="34" charset="0"/>
            </a:endParaRPr>
          </a:p>
        </p:txBody>
      </p:sp>
      <p:sp>
        <p:nvSpPr>
          <p:cNvPr id="2" name="文本框 1"/>
          <p:cNvSpPr txBox="1"/>
          <p:nvPr/>
        </p:nvSpPr>
        <p:spPr>
          <a:xfrm>
            <a:off x="470431" y="833439"/>
            <a:ext cx="2632333" cy="3624261"/>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为人员添加</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删除角色：</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在“公司”</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“人员”界面选择需要添加角色的人员，进入人员详细信息，点击“角色”</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如需要添加角色，点击“添加角色”，从角色列表中选择需要添加的角色，点击完成添加成功；删除人员角色时，选中需要删除的角色，点击“除去选定项”，删除成功。</a:t>
            </a:r>
            <a:endParaRPr lang="zh-CN" altLang="en-US" sz="1400" dirty="0">
              <a:solidFill>
                <a:srgbClr val="0070C0"/>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294834" y="1800644"/>
            <a:ext cx="462779" cy="14483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6" name="图片 5"/>
          <p:cNvPicPr>
            <a:picLocks noChangeAspect="1"/>
          </p:cNvPicPr>
          <p:nvPr/>
        </p:nvPicPr>
        <p:blipFill rotWithShape="1">
          <a:blip r:embed="rId4"/>
          <a:srcRect l="26174" t="21615" r="24810" b="26949"/>
          <a:stretch/>
        </p:blipFill>
        <p:spPr>
          <a:xfrm>
            <a:off x="3746342" y="1746063"/>
            <a:ext cx="254000" cy="253999"/>
          </a:xfrm>
          <a:prstGeom prst="rect">
            <a:avLst/>
          </a:prstGeom>
        </p:spPr>
      </p:pic>
      <p:pic>
        <p:nvPicPr>
          <p:cNvPr id="7" name="图片 6"/>
          <p:cNvPicPr>
            <a:picLocks noChangeAspect="1"/>
          </p:cNvPicPr>
          <p:nvPr/>
        </p:nvPicPr>
        <p:blipFill rotWithShape="1">
          <a:blip r:embed="rId5"/>
          <a:srcRect l="25280" t="20196" r="25551" b="25978"/>
          <a:stretch/>
        </p:blipFill>
        <p:spPr>
          <a:xfrm>
            <a:off x="4076530" y="1586986"/>
            <a:ext cx="254794" cy="269081"/>
          </a:xfrm>
          <a:prstGeom prst="rect">
            <a:avLst/>
          </a:prstGeom>
        </p:spPr>
      </p:pic>
      <p:sp>
        <p:nvSpPr>
          <p:cNvPr id="31" name="矩形 30"/>
          <p:cNvSpPr/>
          <p:nvPr/>
        </p:nvSpPr>
        <p:spPr>
          <a:xfrm>
            <a:off x="4296072" y="1642410"/>
            <a:ext cx="434678" cy="158234"/>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动作按钮: 上一张 9">
            <a:hlinkClick r:id="rId6" action="ppaction://hlinksldjump" highlightClick="1"/>
          </p:cNvPr>
          <p:cNvSpPr/>
          <p:nvPr/>
        </p:nvSpPr>
        <p:spPr>
          <a:xfrm flipH="1">
            <a:off x="470432" y="4544058"/>
            <a:ext cx="323850" cy="219075"/>
          </a:xfrm>
          <a:prstGeom prst="actionButtonReturn">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4113955515"/>
      </p:ext>
    </p:extLst>
  </p:cSld>
  <p:clrMapOvr>
    <a:masterClrMapping/>
  </p:clrMapOvr>
  <p:transition spd="slow">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82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OVIA Collaborative MCAD Products &amp;#x0D;&amp;#x0A;based on Designer Central&amp;quot;&quot;/&gt;&lt;property id=&quot;20307&quot; value=&quot;260&quot;/&gt;&lt;/object&gt;&lt;object type=&quot;3&quot; unique_id=&quot;10005&quot;&gt;&lt;property id=&quot;20148&quot; value=&quot;5&quot;/&gt;&lt;property id=&quot;20300&quot; value=&quot;Slide 2 - &amp;quot;Proprietary Disclosure Statement&amp;quot;&quot;/&gt;&lt;property id=&quot;20307&quot; value=&quot;469&quot;/&gt;&lt;/object&gt;&lt;object type=&quot;3&quot; unique_id=&quot;10006&quot;&gt;&lt;property id=&quot;20148&quot; value=&quot;5&quot;/&gt;&lt;property id=&quot;20300&quot; value=&quot;Slide 3 - &amp;quot;Topics&amp;quot;&quot;/&gt;&lt;property id=&quot;20307&quot; value=&quot;454&quot;/&gt;&lt;/object&gt;&lt;object type=&quot;3&quot; unique_id=&quot;10007&quot;&gt;&lt;property id=&quot;20148&quot; value=&quot;5&quot;/&gt;&lt;property id=&quot;20300&quot; value=&quot;Slide 4 - &amp;quot;Topics&amp;quot;&quot;/&gt;&lt;property id=&quot;20307&quot; value=&quot;481&quot;/&gt;&lt;/object&gt;&lt;object type=&quot;3&quot; unique_id=&quot;10008&quot;&gt;&lt;property id=&quot;20148&quot; value=&quot;5&quot;/&gt;&lt;property id=&quot;20300&quot; value=&quot;Slide 5 - &amp;quot;ENOVIA Designer Central&amp;quot;&quot;/&gt;&lt;property id=&quot;20307&quot; value=&quot;468&quot;/&gt;&lt;/object&gt;&lt;object type=&quot;3&quot; unique_id=&quot;10009&quot;&gt;&lt;property id=&quot;20148&quot; value=&quot;5&quot;/&gt;&lt;property id=&quot;20300&quot; value=&quot;Slide 6 - &amp;quot;Business Issues in Design Engineering&amp;quot;&quot;/&gt;&lt;property id=&quot;20307&quot; value=&quot;444&quot;/&gt;&lt;/object&gt;&lt;object type=&quot;3&quot; unique_id=&quot;10010&quot;&gt;&lt;property id=&quot;20148&quot; value=&quot;5&quot;/&gt;&lt;property id=&quot;20300&quot; value=&quot;Slide 7 - &amp;quot;Business Goals for Design Engineering&amp;quot;&quot;/&gt;&lt;property id=&quot;20307&quot; value=&quot;445&quot;/&gt;&lt;/object&gt;&lt;object type=&quot;3&quot; unique_id=&quot;10011&quot;&gt;&lt;property id=&quot;20148&quot; value=&quot;5&quot;/&gt;&lt;property id=&quot;20300&quot; value=&quot;Slide 8 - &amp;quot;Topics&amp;quot;&quot;/&gt;&lt;property id=&quot;20307&quot; value=&quot;482&quot;/&gt;&lt;/object&gt;&lt;object type=&quot;3&quot; unique_id=&quot;10012&quot;&gt;&lt;property id=&quot;20148&quot; value=&quot;5&quot;/&gt;&lt;property id=&quot;20300&quot; value=&quot;Slide 9 - &amp;quot;What’s New ?&amp;#x0D;&amp;#x0A;New selection techniques &amp;quot;&quot;/&gt;&lt;property id=&quot;20307&quot; value=&quot;479&quot;/&gt;&lt;/object&gt;&lt;object type=&quot;3&quot; unique_id=&quot;10013&quot;&gt;&lt;property id=&quot;20148&quot; value=&quot;5&quot;/&gt;&lt;property id=&quot;20300&quot; value=&quot;Slide 10 - &amp;quot;Topics&amp;quot;&quot;/&gt;&lt;property id=&quot;20307&quot; value=&quot;483&quot;/&gt;&lt;/object&gt;&lt;object type=&quot;3&quot; unique_id=&quot;10014&quot;&gt;&lt;property id=&quot;20148&quot; value=&quot;5&quot;/&gt;&lt;property id=&quot;20300&quot; value=&quot;Slide 11 - &amp;quot;Business Value&amp;quot;&quot;/&gt;&lt;property id=&quot;20307&quot; value=&quot;281&quot;/&gt;&lt;/object&gt;&lt;object type=&quot;3&quot; unique_id=&quot;10015&quot;&gt;&lt;property id=&quot;20148&quot; value=&quot;5&quot;/&gt;&lt;property id=&quot;20300&quot; value=&quot;Slide 12 - &amp;quot;One Framework for all MCAD Applications&amp;quot;&quot;/&gt;&lt;property id=&quot;20307&quot; value=&quot;282&quot;/&gt;&lt;/object&gt;&lt;object type=&quot;3&quot; unique_id=&quot;10016&quot;&gt;&lt;property id=&quot;20148&quot; value=&quot;5&quot;/&gt;&lt;property id=&quot;20300&quot; value=&quot;Slide 13 - &amp;quot;Extend Native CAD Environment to PLM&amp;quot;&quot;/&gt;&lt;property id=&quot;20307&quot; value=&quot;283&quot;/&gt;&lt;/object&gt;&lt;object type=&quot;3&quot; unique_id=&quot;10017&quot;&gt;&lt;property id=&quot;20148&quot; value=&quot;5&quot;/&gt;&lt;property id=&quot;20300&quot; value=&quot;Slide 14 - &amp;quot;MCAD Collaboration&amp;quot;&quot;/&gt;&lt;property id=&quot;20307&quot; value=&quot;466&quot;/&gt;&lt;/object&gt;&lt;object type=&quot;3&quot; unique_id=&quot;10018&quot;&gt;&lt;property id=&quot;20148&quot; value=&quot;5&quot;/&gt;&lt;property id=&quot;20300&quot; value=&quot;Slide 15 - &amp;quot;MCAD Collaboration&amp;quot;&quot;/&gt;&lt;property id=&quot;20307&quot; value=&quot;480&quot;/&gt;&lt;/object&gt;&lt;object type=&quot;3&quot; unique_id=&quot;10019&quot;&gt;&lt;property id=&quot;20148&quot; value=&quot;5&quot;/&gt;&lt;property id=&quot;20300&quot; value=&quot;Slide 16 - &amp;quot;Baseline Storage and Retrieval&amp;quot;&quot;/&gt;&lt;property id=&quot;20307&quot; value=&quot;399&quot;/&gt;&lt;/object&gt;&lt;object type=&quot;3&quot; unique_id=&quot;10020&quot;&gt;&lt;property id=&quot;20148&quot; value=&quot;5&quot;/&gt;&lt;property id=&quot;20300&quot; value=&quot;Slide 17 - &amp;quot;Design Retrieval&amp;quot;&quot;/&gt;&lt;property id=&quot;20307&quot; value=&quot;422&quot;/&gt;&lt;/object&gt;&lt;object type=&quot;3&quot; unique_id=&quot;10021&quot;&gt;&lt;property id=&quot;20148&quot; value=&quot;5&quot;/&gt;&lt;property id=&quot;20300&quot; value=&quot;Slide 18 - &amp;quot;Organized Model Data&amp;quot;&quot;/&gt;&lt;property id=&quot;20307&quot; value=&quot;285&quot;/&gt;&lt;/object&gt;&lt;object type=&quot;3&quot; unique_id=&quot;10022&quot;&gt;&lt;property id=&quot;20148&quot; value=&quot;5&quot;/&gt;&lt;property id=&quot;20300&quot; value=&quot;Slide 19 - &amp;quot;Enterprise Data Management&amp;quot;&quot;/&gt;&lt;property id=&quot;20307&quot; value=&quot;286&quot;/&gt;&lt;/object&gt;&lt;object type=&quot;3&quot; unique_id=&quot;10023&quot;&gt;&lt;property id=&quot;20148&quot; value=&quot;5&quot;/&gt;&lt;property id=&quot;20300&quot; value=&quot;Slide 20 - &amp;quot;Local Design Management&amp;quot;&quot;/&gt;&lt;property id=&quot;20307&quot; value=&quot;287&quot;/&gt;&lt;/object&gt;&lt;object type=&quot;3&quot; unique_id=&quot;10024&quot;&gt;&lt;property id=&quot;20148&quot; value=&quot;5&quot;/&gt;&lt;property id=&quot;20300&quot; value=&quot;Slide 21 - &amp;quot;Actions/Notification&amp;quot;&quot;/&gt;&lt;property id=&quot;20307&quot; value=&quot;288&quot;/&gt;&lt;/object&gt;&lt;object type=&quot;3&quot; unique_id=&quot;10025&quot;&gt;&lt;property id=&quot;20148&quot; value=&quot;5&quot;/&gt;&lt;property id=&quot;20300&quot; value=&quot;Slide 22 - &amp;quot;Streamline Actions&amp;quot;&quot;/&gt;&lt;property id=&quot;20307&quot; value=&quot;278&quot;/&gt;&lt;/object&gt;&lt;object type=&quot;3&quot; unique_id=&quot;10026&quot;&gt;&lt;property id=&quot;20148&quot; value=&quot;5&quot;/&gt;&lt;property id=&quot;20300&quot; value=&quot;Slide 23 - &amp;quot;Navigation: Product Structure Editor&amp;quot;&quot;/&gt;&lt;property id=&quot;20307&quot; value=&quot;269&quot;/&gt;&lt;/object&gt;&lt;object type=&quot;3&quot; unique_id=&quot;10027&quot;&gt;&lt;property id=&quot;20148&quot; value=&quot;5&quot;/&gt;&lt;property id=&quot;20300&quot; value=&quot;Slide 24 - &amp;quot;Start Design: Template Creation&amp;quot;&quot;/&gt;&lt;property id=&quot;20307&quot; value=&quot;273&quot;/&gt;&lt;/object&gt;&lt;object type=&quot;3&quot; unique_id=&quot;10028&quot;&gt;&lt;property id=&quot;20148&quot; value=&quot;5&quot;/&gt;&lt;property id=&quot;20300&quot; value=&quot;Slide 25 - &amp;quot;Template Utilization: “New” Design Creation&amp;quot;&quot;/&gt;&lt;property id=&quot;20307&quot; value=&quot;274&quot;/&gt;&lt;/object&gt;&lt;object type=&quot;3&quot; unique_id=&quot;10029&quot;&gt;&lt;property id=&quot;20148&quot; value=&quot;5&quot;/&gt;&lt;property id=&quot;20300&quot; value=&quot;Slide 26 - &amp;quot;Interactive Update/Notification&amp;quot;&quot;/&gt;&lt;property id=&quot;20307&quot; value=&quot;292&quot;/&gt;&lt;/object&gt;&lt;object type=&quot;3&quot; unique_id=&quot;10030&quot;&gt;&lt;property id=&quot;20148&quot; value=&quot;5&quot;/&gt;&lt;property id=&quot;20300&quot; value=&quot;Slide 27 - &amp;quot;Direct Access to PLM Processing of CAD Data&amp;quot;&quot;/&gt;&lt;property id=&quot;20307&quot; value=&quot;404&quot;/&gt;&lt;/object&gt;&lt;object type=&quot;3&quot; unique_id=&quot;10031&quot;&gt;&lt;property id=&quot;20148&quot; value=&quot;5&quot;/&gt;&lt;property id=&quot;20300&quot; value=&quot;Slide 28 - &amp;quot;Create Seed Designs from Existing CAD Models&amp;quot;&quot;/&gt;&lt;property id=&quot;20307&quot; value=&quot;270&quot;/&gt;&lt;/object&gt;&lt;object type=&quot;3&quot; unique_id=&quot;10032&quot;&gt;&lt;property id=&quot;20148&quot; value=&quot;5&quot;/&gt;&lt;property id=&quot;20300&quot; value=&quot;Slide 29 - &amp;quot;Change Owner&amp;quot;&quot;/&gt;&lt;property id=&quot;20307&quot; value=&quot;271&quot;/&gt;&lt;/object&gt;&lt;object type=&quot;3&quot; unique_id=&quot;10033&quot;&gt;&lt;property id=&quot;20148&quot; value=&quot;5&quot;/&gt;&lt;property id=&quot;20300&quot; value=&quot;Slide 30 - &amp;quot;Attribute Synchronization During Local Load&amp;quot;&quot;/&gt;&lt;property id=&quot;20307&quot; value=&quot;314&quot;/&gt;&lt;/object&gt;&lt;object type=&quot;3&quot; unique_id=&quot;10034&quot;&gt;&lt;property id=&quot;20148&quot; value=&quot;5&quot;/&gt;&lt;property id=&quot;20300&quot; value=&quot;Slide 31 - &amp;quot;CAD Design Release to Engineering&amp;quot;&quot;/&gt;&lt;property id=&quot;20307&quot; value=&quot;293&quot;/&gt;&lt;/object&gt;&lt;object type=&quot;3&quot; unique_id=&quot;10035&quot;&gt;&lt;property id=&quot;20148&quot; value=&quot;5&quot;/&gt;&lt;property id=&quot;20300&quot; value=&quot;Slide 32 - &amp;quot;Configurable User Interface&amp;quot;&quot;/&gt;&lt;property id=&quot;20307&quot; value=&quot;392&quot;/&gt;&lt;/object&gt;&lt;object type=&quot;3&quot; unique_id=&quot;10036&quot;&gt;&lt;property id=&quot;20148&quot; value=&quot;5&quot;/&gt;&lt;property id=&quot;20300&quot; value=&quot;Slide 33 - &amp;quot;Generate Engineering BOM from CAD Structure&amp;quot;&quot;/&gt;&lt;property id=&quot;20307&quot; value=&quot;395&quot;/&gt;&lt;/object&gt;&lt;object type=&quot;3&quot; unique_id=&quot;10037&quot;&gt;&lt;property id=&quot;20148&quot; value=&quot;5&quot;/&gt;&lt;property id=&quot;20300&quot; value=&quot;Slide 34 - &amp;quot;Collaborative Design Review&amp;quot;&quot;/&gt;&lt;property id=&quot;20307&quot; value=&quot;467&quot;/&gt;&lt;/object&gt;&lt;object type=&quot;3&quot; unique_id=&quot;10038&quot;&gt;&lt;property id=&quot;20148&quot; value=&quot;5&quot;/&gt;&lt;property id=&quot;20300&quot; value=&quot;Slide 35 - &amp;quot;xCAD Collaboration&amp;quot;&quot;/&gt;&lt;property id=&quot;20307&quot; value=&quot;297&quot;/&gt;&lt;/object&gt;&lt;object type=&quot;3&quot; unique_id=&quot;10039&quot;&gt;&lt;property id=&quot;20148&quot; value=&quot;5&quot;/&gt;&lt;property id=&quot;20300&quot; value=&quot;Slide 36 - &amp;quot;Extended Framework&amp;quot;&quot;/&gt;&lt;property id=&quot;20307&quot; value=&quot;298&quot;/&gt;&lt;/object&gt;&lt;object type=&quot;3&quot; unique_id=&quot;10040&quot;&gt;&lt;property id=&quot;20148&quot; value=&quot;5&quot;/&gt;&lt;property id=&quot;20300&quot; value=&quot;Slide 37 - &amp;quot;ECAD Collaboration&amp;quot;&quot;/&gt;&lt;property id=&quot;20307&quot; value=&quot;299&quot;/&gt;&lt;/object&gt;&lt;object type=&quot;3&quot; unique_id=&quot;10041&quot;&gt;&lt;property id=&quot;20148&quot; value=&quot;5&quot;/&gt;&lt;property id=&quot;20300&quot; value=&quot;Slide 38 - &amp;quot;Optional Product: ENOVIA Collaboration for STEP (CSP)&amp;quot;&quot;/&gt;&lt;property id=&quot;20307&quot; value=&quot;416&quot;/&gt;&lt;/object&gt;&lt;object type=&quot;3&quot; unique_id=&quot;10042&quot;&gt;&lt;property id=&quot;20148&quot; value=&quot;5&quot;/&gt;&lt;property id=&quot;20300&quot; value=&quot;Slide 39 - &amp;quot;Optional Product: ENOVIA Collaboration for IGES (CIG)&amp;quot;&quot;/&gt;&lt;property id=&quot;20307&quot; value=&quot;417&quot;/&gt;&lt;/object&gt;&lt;object type=&quot;3&quot; unique_id=&quot;10044&quot;&gt;&lt;property id=&quot;20148&quot; value=&quot;5&quot;/&gt;&lt;property id=&quot;20300&quot; value=&quot;Slide 41 - &amp;quot;ENOVIA Collaborative Design for AutoCAD: Type Mapping&amp;quot;&quot;/&gt;&lt;property id=&quot;20307&quot; value=&quot;449&quot;/&gt;&lt;/object&gt;&lt;object type=&quot;3&quot; unique_id=&quot;10045&quot;&gt;&lt;property id=&quot;20148&quot; value=&quot;5&quot;/&gt;&lt;property id=&quot;20300&quot; value=&quot;Slide 42 - &amp;quot;ENOVIA Collaborative Design for Inventor: Type Mapping&amp;quot;&quot;/&gt;&lt;property id=&quot;20307&quot; value=&quot;478&quot;/&gt;&lt;/object&gt;&lt;object type=&quot;3&quot; unique_id=&quot;10046&quot;&gt;&lt;property id=&quot;20148&quot; value=&quot;5&quot;/&gt;&lt;property id=&quot;20300&quot; value=&quot;Slide 43 - &amp;quot;ENOVIA Collaborative Design for Solid Edge: Type Mapping&amp;quot;&quot;/&gt;&lt;property id=&quot;20307&quot; value=&quot;450&quot;/&gt;&lt;/object&gt;&lt;object type=&quot;3&quot; unique_id=&quot;10047&quot;&gt;&lt;property id=&quot;20148&quot; value=&quot;5&quot;/&gt;&lt;property id=&quot;20300&quot; value=&quot;Slide 44 - &amp;quot;ENOVIA Collaborative Design for MicroStation: Type Mapping&amp;quot;&quot;/&gt;&lt;property id=&quot;20307&quot; value=&quot;452&quot;/&gt;&lt;/object&gt;&lt;object type=&quot;3&quot; unique_id=&quot;10048&quot;&gt;&lt;property id=&quot;20148&quot; value=&quot;5&quot;/&gt;&lt;property id=&quot;20300&quot; value=&quot;Slide 45&quot;/&gt;&lt;property id=&quot;20307&quot; value=&quot;475&quot;/&gt;&lt;/object&gt;&lt;object type=&quot;3&quot; unique_id=&quot;10190&quot;&gt;&lt;property id=&quot;20148&quot; value=&quot;5&quot;/&gt;&lt;property id=&quot;20300&quot; value=&quot;Slide 40 - &amp;quot;Topics&amp;quot;&quot;/&gt;&lt;property id=&quot;20307&quot; value=&quot;484&quot;/&gt;&lt;/object&gt;&lt;/object&gt;&lt;/object&gt;&lt;/database&gt;"/>
  <p:tag name="SECTOMILLISECCONVERTED" val="1"/>
</p:tagLst>
</file>

<file path=ppt/theme/theme1.xml><?xml version="1.0" encoding="utf-8"?>
<a:theme xmlns:a="http://schemas.openxmlformats.org/drawingml/2006/main" name="3DS Corporate Template_2013">
  <a:themeElements>
    <a:clrScheme name="3DS Colors V1.0">
      <a:dk1>
        <a:srgbClr val="5B7F95"/>
      </a:dk1>
      <a:lt1>
        <a:srgbClr val="FFFFFF"/>
      </a:lt1>
      <a:dk2>
        <a:srgbClr val="001871"/>
      </a:dk2>
      <a:lt2>
        <a:srgbClr val="DA291C"/>
      </a:lt2>
      <a:accent1>
        <a:srgbClr val="5B7F95"/>
      </a:accent1>
      <a:accent2>
        <a:srgbClr val="00B2A9"/>
      </a:accent2>
      <a:accent3>
        <a:srgbClr val="FFCD00"/>
      </a:accent3>
      <a:accent4>
        <a:srgbClr val="E87722"/>
      </a:accent4>
      <a:accent5>
        <a:srgbClr val="84BD00"/>
      </a:accent5>
      <a:accent6>
        <a:srgbClr val="0077C8"/>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0"/>
          </a:schemeClr>
        </a:solidFill>
        <a:ln w="12700">
          <a:solidFill>
            <a:srgbClr val="FF0000"/>
          </a:solidFill>
        </a:ln>
      </a:spPr>
      <a:bodyPr rtlCol="0" anchor="ctr"/>
      <a:lstStyle>
        <a:defPPr algn="ctr">
          <a:defRPr>
            <a:solidFill>
              <a:srgbClr val="FF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blank">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tx1">
              <a:lumMod val="40000"/>
              <a:lumOff val="60000"/>
            </a:schemeClr>
          </a:solidFill>
        </a:ln>
      </a:spPr>
      <a:bodyPr rtlCol="0" anchor="ctr" anchorCtr="0"/>
      <a:lstStyle>
        <a:defPPr algn="ctr">
          <a:lnSpc>
            <a:spcPct val="150000"/>
          </a:lnSpc>
          <a:defRPr sz="1100" b="1" dirty="0">
            <a:solidFill>
              <a:srgbClr val="FF6600"/>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3DS_PPTX_Corp + Brand_Template_06_2015.pptx" id="{F2600C52-DB9A-4C10-AE98-F52812B72B4A}" vid="{FAE75A1B-07B7-44EE-BD51-20312090FF7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Enovia</Template>
  <TotalTime>76885</TotalTime>
  <Words>6015</Words>
  <Application>Microsoft Office PowerPoint</Application>
  <PresentationFormat>全屏显示(16:9)</PresentationFormat>
  <Paragraphs>927</Paragraphs>
  <Slides>90</Slides>
  <Notes>5</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90</vt:i4>
      </vt:variant>
    </vt:vector>
  </HeadingPairs>
  <TitlesOfParts>
    <vt:vector size="106" baseType="lpstr">
      <vt:lpstr>3ds Condensed</vt:lpstr>
      <vt:lpstr>3ds Light</vt:lpstr>
      <vt:lpstr>黑体</vt:lpstr>
      <vt:lpstr>宋体</vt:lpstr>
      <vt:lpstr>微软雅黑</vt:lpstr>
      <vt:lpstr>微软雅黑 Light</vt:lpstr>
      <vt:lpstr>Arial</vt:lpstr>
      <vt:lpstr>Arial Narrow</vt:lpstr>
      <vt:lpstr>Calibri</vt:lpstr>
      <vt:lpstr>Cambria Math</vt:lpstr>
      <vt:lpstr>Century Gothic</vt:lpstr>
      <vt:lpstr>Wingdings</vt:lpstr>
      <vt:lpstr>Wingdings 3</vt:lpstr>
      <vt:lpstr>3DS Corporate Template_2013</vt:lpstr>
      <vt:lpstr>blank</vt:lpstr>
      <vt:lpstr>工作表</vt:lpstr>
      <vt:lpstr>使用培训-项目管理员 东南汽车项目管理系统</vt:lpstr>
      <vt:lpstr>CONTENTS</vt:lpstr>
      <vt:lpstr>1.1 部门和人员维护 </vt:lpstr>
      <vt:lpstr>1.1 部门和人员维护 </vt:lpstr>
      <vt:lpstr>1.1 部门和人员维护 </vt:lpstr>
      <vt:lpstr>1.1 部门和人员维护 </vt:lpstr>
      <vt:lpstr>1.1 部门和人员维护 </vt:lpstr>
      <vt:lpstr>1.1 部门和人员维护 </vt:lpstr>
      <vt:lpstr>1.1 部门和人员维护 </vt:lpstr>
      <vt:lpstr>1.1 部门和人员维护 </vt:lpstr>
      <vt:lpstr>1.1 部门和人员维护 </vt:lpstr>
      <vt:lpstr>1.1 部门和人员维护 </vt:lpstr>
      <vt:lpstr>1.1 部门和人员维护 </vt:lpstr>
      <vt:lpstr>1.2 项目模板维护</vt:lpstr>
      <vt:lpstr>1.2 项目模板维护</vt:lpstr>
      <vt:lpstr>1.2 项目模板维护</vt:lpstr>
      <vt:lpstr>1.2 项目模板维护</vt:lpstr>
      <vt:lpstr>1.2 项目模板维护</vt:lpstr>
      <vt:lpstr>1.3 流程模板管理</vt:lpstr>
      <vt:lpstr>1.3 流程模板管理</vt:lpstr>
      <vt:lpstr>1.3 流程模板管理</vt:lpstr>
      <vt:lpstr>1.3 流程模板管理</vt:lpstr>
      <vt:lpstr>1.3 流程模板管理</vt:lpstr>
      <vt:lpstr>1.3 流程模板管理</vt:lpstr>
      <vt:lpstr>1.3 流程模板管理</vt:lpstr>
      <vt:lpstr>1.4 自定义键值</vt:lpstr>
      <vt:lpstr>1.4 自定义键值</vt:lpstr>
      <vt:lpstr>1.4 自定义键值</vt:lpstr>
      <vt:lpstr>1.4 自定义键值</vt:lpstr>
      <vt:lpstr>1.4 自定义键值</vt:lpstr>
      <vt:lpstr>1.4 自定义键值</vt:lpstr>
      <vt:lpstr>1.4 自定义键值</vt:lpstr>
      <vt:lpstr>1.5 公司日历建立</vt:lpstr>
      <vt:lpstr>1.5 公司日历建立</vt:lpstr>
      <vt:lpstr>CONTENTS</vt:lpstr>
      <vt:lpstr>项目初始化工作</vt:lpstr>
      <vt:lpstr>PowerPoint 演示文稿</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2.1 项目数据维护，包括WBS排程、人员及分派、试装车号等</vt:lpstr>
      <vt:lpstr>PowerPoint 演示文稿</vt:lpstr>
      <vt:lpstr>2.1 项目数据维护，包括WBS排程、人员及分派、试装车号等</vt:lpstr>
      <vt:lpstr>2.1 项目数据维护，包括WBS排程、人员及分派、试装车号等</vt:lpstr>
      <vt:lpstr>2.2 项目任务-下发分解、项目任务-计划确认</vt:lpstr>
      <vt:lpstr>2.2 项目任务-下发分解、项目任务-计划确认</vt:lpstr>
      <vt:lpstr>2.2 项目任务-下发分解、项目任务-计划确认</vt:lpstr>
      <vt:lpstr>2.3 项目计划发布KO</vt:lpstr>
      <vt:lpstr>2.3 项目计划发布KO</vt:lpstr>
      <vt:lpstr>CONTENTS</vt:lpstr>
      <vt:lpstr>项目工作—首页看板</vt:lpstr>
      <vt:lpstr>3.1 项目管理-项目任务-复核任务</vt:lpstr>
      <vt:lpstr>3.1 项目管理-项目任务-复核任务</vt:lpstr>
      <vt:lpstr>3.2 项目管理-流程任务</vt:lpstr>
      <vt:lpstr>3.2 项目管理-Gate任务</vt:lpstr>
      <vt:lpstr>PowerPoint 演示文稿</vt:lpstr>
      <vt:lpstr>3.3 会议和会议纪要</vt:lpstr>
      <vt:lpstr>3.3 会议和会议纪要</vt:lpstr>
      <vt:lpstr>3.3 会议和会议纪要</vt:lpstr>
      <vt:lpstr>3.3 会议和会议纪要</vt:lpstr>
      <vt:lpstr>3.3 会议和会议纪要</vt:lpstr>
      <vt:lpstr>3.3 会议和会议纪要</vt:lpstr>
      <vt:lpstr>3.4 项目-变更：人员变更维护，计划变更单、项目基线</vt:lpstr>
      <vt:lpstr>3.4 项目-变更：人员变更维护，计划变更单，项目基线</vt:lpstr>
      <vt:lpstr>3.4 项目-变更：人员变更维护，计划变更单，项目基线</vt:lpstr>
      <vt:lpstr>3.5 项目-文档交付物上传下载</vt:lpstr>
      <vt:lpstr>3.5 项目-文档交付物上传下载</vt:lpstr>
      <vt:lpstr>3.6 项目-问题，风险</vt:lpstr>
      <vt:lpstr>3.6 项目-问题，风险</vt:lpstr>
      <vt:lpstr>3.6 项目-问题，风险</vt:lpstr>
      <vt:lpstr>3.6 项目-问题，风险</vt:lpstr>
      <vt:lpstr>3.6 项目-问题，风险</vt:lpstr>
      <vt:lpstr>3.6 项目-问题，风险</vt:lpstr>
      <vt:lpstr>3.6 项目-问题，风险</vt:lpstr>
      <vt:lpstr>3.6 项目-问题，风险</vt:lpstr>
      <vt:lpstr>3.7 投资数据(含费用申请)查看</vt:lpstr>
      <vt:lpstr>PowerPoint 演示文稿</vt:lpstr>
    </vt:vector>
  </TitlesOfParts>
  <Company>ENOVIA MatrixOne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Teamplate</dc:title>
  <dc:subject>ENOVIA</dc:subject>
  <cp:keywords>ENOVIA</cp:keywords>
  <cp:lastModifiedBy>Charles guo</cp:lastModifiedBy>
  <cp:revision>18702</cp:revision>
  <dcterms:created xsi:type="dcterms:W3CDTF">2008-05-28T18:58:39Z</dcterms:created>
  <dcterms:modified xsi:type="dcterms:W3CDTF">2017-04-21T05:40:59Z</dcterms:modified>
  <cp:category>ENOVIA</cp:category>
</cp:coreProperties>
</file>